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1"/>
  </p:notesMasterIdLst>
  <p:sldIdLst>
    <p:sldId id="256" r:id="rId2"/>
    <p:sldId id="257" r:id="rId3"/>
    <p:sldId id="284" r:id="rId4"/>
    <p:sldId id="262" r:id="rId5"/>
    <p:sldId id="258" r:id="rId6"/>
    <p:sldId id="259" r:id="rId7"/>
    <p:sldId id="289" r:id="rId8"/>
    <p:sldId id="260" r:id="rId9"/>
    <p:sldId id="285" r:id="rId10"/>
    <p:sldId id="261" r:id="rId11"/>
    <p:sldId id="281" r:id="rId12"/>
    <p:sldId id="282" r:id="rId13"/>
    <p:sldId id="264" r:id="rId14"/>
    <p:sldId id="277" r:id="rId15"/>
    <p:sldId id="283" r:id="rId16"/>
    <p:sldId id="286" r:id="rId17"/>
    <p:sldId id="265" r:id="rId18"/>
    <p:sldId id="267" r:id="rId19"/>
    <p:sldId id="302" r:id="rId20"/>
    <p:sldId id="273" r:id="rId21"/>
    <p:sldId id="274" r:id="rId22"/>
    <p:sldId id="266" r:id="rId23"/>
    <p:sldId id="268" r:id="rId24"/>
    <p:sldId id="303" r:id="rId25"/>
    <p:sldId id="301" r:id="rId26"/>
    <p:sldId id="278" r:id="rId27"/>
    <p:sldId id="307" r:id="rId28"/>
    <p:sldId id="304" r:id="rId29"/>
    <p:sldId id="305" r:id="rId30"/>
    <p:sldId id="300" r:id="rId31"/>
    <p:sldId id="279" r:id="rId32"/>
    <p:sldId id="306" r:id="rId33"/>
    <p:sldId id="309" r:id="rId34"/>
    <p:sldId id="275" r:id="rId35"/>
    <p:sldId id="311" r:id="rId36"/>
    <p:sldId id="276" r:id="rId37"/>
    <p:sldId id="270" r:id="rId38"/>
    <p:sldId id="312" r:id="rId39"/>
    <p:sldId id="287" r:id="rId40"/>
    <p:sldId id="269" r:id="rId41"/>
    <p:sldId id="288" r:id="rId42"/>
    <p:sldId id="291" r:id="rId43"/>
    <p:sldId id="292" r:id="rId44"/>
    <p:sldId id="294" r:id="rId45"/>
    <p:sldId id="295" r:id="rId46"/>
    <p:sldId id="296" r:id="rId47"/>
    <p:sldId id="297" r:id="rId48"/>
    <p:sldId id="280" r:id="rId49"/>
    <p:sldId id="299" r:id="rId50"/>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p:scale>
          <a:sx n="66" d="100"/>
          <a:sy n="66" d="100"/>
        </p:scale>
        <p:origin x="-636" y="-300"/>
      </p:cViewPr>
      <p:guideLst>
        <p:guide orient="horz" pos="2160"/>
        <p:guide pos="2880"/>
      </p:guideLst>
    </p:cSldViewPr>
  </p:slideViewPr>
  <p:outlineViewPr>
    <p:cViewPr>
      <p:scale>
        <a:sx n="33" d="100"/>
        <a:sy n="33" d="100"/>
      </p:scale>
      <p:origin x="0" y="3825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67B8E17D-9107-4E30-AE7E-1C8067E8B827}" type="datetimeFigureOut">
              <a:rPr lang="it-IT"/>
              <a:pPr>
                <a:defRPr/>
              </a:pPr>
              <a:t>17/04/2012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endParaRPr lang="it-IT" noProof="0"/>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9F2E1AF-E607-4C31-844C-8597DAE95000}"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4BAD3DB8-A8D2-4971-B04D-94D5B374C9A8}" type="datetimeFigureOut">
              <a:rPr lang="it-IT"/>
              <a:pPr>
                <a:defRPr/>
              </a:pPr>
              <a:t>17/04/2012</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496B8413-0D3F-4365-A4E0-74832BB0959B}" type="slidenum">
              <a:rPr lang="it-IT"/>
              <a:pPr>
                <a:defRPr/>
              </a:pPr>
              <a:t>‹N›</a:t>
            </a:fld>
            <a:endParaRPr lang="it-IT"/>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4F5FBA6B-B219-4974-85EB-8EA54DD6DFB3}" type="datetimeFigureOut">
              <a:rPr lang="it-IT"/>
              <a:pPr>
                <a:defRPr/>
              </a:pPr>
              <a:t>17/04/2012</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BD82ED9A-AC6E-4BD0-814F-CB1F9ECF6178}" type="slidenum">
              <a:rPr lang="it-IT"/>
              <a:pPr>
                <a:defRPr/>
              </a:pPr>
              <a:t>‹N›</a:t>
            </a:fld>
            <a:endParaRPr lang="it-IT"/>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41FCB510-3D7D-4E44-92F3-30402D8B5D61}" type="datetimeFigureOut">
              <a:rPr lang="it-IT"/>
              <a:pPr>
                <a:defRPr/>
              </a:pPr>
              <a:t>17/04/2012</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2DAD8609-984B-4903-917A-22B179B18395}" type="slidenum">
              <a:rPr lang="it-IT"/>
              <a:pPr>
                <a:defRPr/>
              </a:pPr>
              <a:t>‹N›</a:t>
            </a:fld>
            <a:endParaRPr lang="it-IT"/>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3D4674E7-8EF9-49AF-A0F9-8084AD6CACCA}" type="datetimeFigureOut">
              <a:rPr lang="it-IT"/>
              <a:pPr>
                <a:defRPr/>
              </a:pPr>
              <a:t>17/04/2012</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EB1C6F1A-18C7-496B-B9B4-5C98D05BFD91}" type="slidenum">
              <a:rPr lang="it-IT"/>
              <a:pPr>
                <a:defRPr/>
              </a:pPr>
              <a:t>‹N›</a:t>
            </a:fld>
            <a:endParaRPr lang="it-IT"/>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6498E069-9BBF-42FE-93E4-1505C55C36AF}" type="datetimeFigureOut">
              <a:rPr lang="it-IT"/>
              <a:pPr>
                <a:defRPr/>
              </a:pPr>
              <a:t>17/04/2012</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3BD3BF5B-D6C2-43B6-B9D6-472256123ED0}" type="slidenum">
              <a:rPr lang="it-IT"/>
              <a:pPr>
                <a:defRPr/>
              </a:pPr>
              <a:t>‹N›</a:t>
            </a:fld>
            <a:endParaRPr lang="it-IT"/>
          </a:p>
        </p:txBody>
      </p:sp>
    </p:spTree>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95A672AA-8DE2-4BA4-B48F-6099D6DAECB8}" type="datetimeFigureOut">
              <a:rPr lang="it-IT"/>
              <a:pPr>
                <a:defRPr/>
              </a:pPr>
              <a:t>17/04/2012</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4018D282-2AEC-4408-B510-C3BDDB106D24}" type="slidenum">
              <a:rPr lang="it-IT"/>
              <a:pPr>
                <a:defRPr/>
              </a:pPr>
              <a:t>‹N›</a:t>
            </a:fld>
            <a:endParaRPr lang="it-IT"/>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DCB0C29E-3FF0-488C-AA45-AAE201D2B3D2}" type="datetimeFigureOut">
              <a:rPr lang="it-IT"/>
              <a:pPr>
                <a:defRPr/>
              </a:pPr>
              <a:t>17/04/2012</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E1157AB3-616F-4007-849F-D57D50895C60}" type="slidenum">
              <a:rPr lang="it-IT"/>
              <a:pPr>
                <a:defRPr/>
              </a:pPr>
              <a:t>‹N›</a:t>
            </a:fld>
            <a:endParaRPr lang="it-IT"/>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fld id="{3AB8364B-1FD3-4A79-A72B-A4198A70FD9A}" type="datetimeFigureOut">
              <a:rPr lang="it-IT"/>
              <a:pPr>
                <a:defRPr/>
              </a:pPr>
              <a:t>17/04/2012</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7C0CDD70-1D4A-49F0-9C36-AB87807B7400}" type="slidenum">
              <a:rPr lang="it-IT"/>
              <a:pPr>
                <a:defRPr/>
              </a:pPr>
              <a:t>‹N›</a:t>
            </a:fld>
            <a:endParaRPr lang="it-IT"/>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EFBB109C-6180-4A9A-8BF6-B56646DED3F1}" type="datetimeFigureOut">
              <a:rPr lang="it-IT"/>
              <a:pPr>
                <a:defRPr/>
              </a:pPr>
              <a:t>17/04/2012</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7979E226-7643-4F3E-957F-108E6502E97B}" type="slidenum">
              <a:rPr lang="it-IT"/>
              <a:pPr>
                <a:defRPr/>
              </a:pPr>
              <a:t>‹N›</a:t>
            </a:fld>
            <a:endParaRPr lang="it-IT"/>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1A44E983-A0C0-422D-AD22-7AC7BB7AB11C}" type="datetimeFigureOut">
              <a:rPr lang="it-IT"/>
              <a:pPr>
                <a:defRPr/>
              </a:pPr>
              <a:t>17/04/2012</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8853ED27-C9C1-4B19-B5D2-A950AB9C9FB5}" type="slidenum">
              <a:rPr lang="it-IT"/>
              <a:pPr>
                <a:defRPr/>
              </a:pPr>
              <a:t>‹N›</a:t>
            </a:fld>
            <a:endParaRPr lang="it-IT"/>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7562F554-1ACE-42A6-8A63-8DFCC6783C96}" type="datetimeFigureOut">
              <a:rPr lang="it-IT"/>
              <a:pPr>
                <a:defRPr/>
              </a:pPr>
              <a:t>17/04/2012</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2EE400BD-F829-4B4B-91FC-A6D0F28C3A4A}" type="slidenum">
              <a:rPr lang="it-IT"/>
              <a:pPr>
                <a:defRPr/>
              </a:pPr>
              <a:t>‹N›</a:t>
            </a:fld>
            <a:endParaRPr lang="it-IT"/>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AE5DC04-6D97-470F-9F42-BB31BB81FE63}" type="datetimeFigureOut">
              <a:rPr lang="it-IT"/>
              <a:pPr>
                <a:defRPr/>
              </a:pPr>
              <a:t>17/04/2012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E604DB7-707B-47C9-919B-CEF85889A992}"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ransition>
    <p:wipe dir="d"/>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hyperlink" Target="http://www.altalex.com/index.php?idnot=35025"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reatisocietari.it/new/index.php?option=com_content&amp;task=view&amp;id=389&amp;Itemid=1"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642938"/>
            <a:ext cx="7772400" cy="2500312"/>
          </a:xfrm>
        </p:spPr>
        <p:txBody>
          <a:bodyPr rtlCol="0">
            <a:normAutofit fontScale="90000"/>
          </a:bodyPr>
          <a:lstStyle/>
          <a:p>
            <a:pPr eaLnBrk="1" fontAlgn="auto" hangingPunct="1">
              <a:spcAft>
                <a:spcPts val="0"/>
              </a:spcAft>
              <a:defRPr/>
            </a:pPr>
            <a:r>
              <a:rPr lang="it-IT" dirty="0" smtClean="0"/>
              <a:t> </a:t>
            </a:r>
            <a:r>
              <a:rPr lang="it-IT" dirty="0" err="1" smtClean="0"/>
              <a:t>D.Lvo</a:t>
            </a:r>
            <a:r>
              <a:rPr lang="it-IT" dirty="0" smtClean="0"/>
              <a:t> 231/01 </a:t>
            </a:r>
            <a:br>
              <a:rPr lang="it-IT" dirty="0" smtClean="0"/>
            </a:br>
            <a:r>
              <a:rPr lang="it-IT" sz="4900" b="1" dirty="0" smtClean="0"/>
              <a:t>La responsabilità </a:t>
            </a:r>
            <a:br>
              <a:rPr lang="it-IT" sz="4900" b="1" dirty="0" smtClean="0"/>
            </a:br>
            <a:r>
              <a:rPr lang="it-IT" sz="4900" b="1" dirty="0" smtClean="0"/>
              <a:t>“penale” delle società</a:t>
            </a:r>
            <a:r>
              <a:rPr lang="it-IT" sz="4900" b="1" dirty="0" smtClean="0">
                <a:solidFill>
                  <a:srgbClr val="CC0000"/>
                </a:solidFill>
                <a:latin typeface="Garamond" pitchFamily="18" charset="0"/>
              </a:rPr>
              <a:t/>
            </a:r>
            <a:br>
              <a:rPr lang="it-IT" sz="4900" b="1" dirty="0" smtClean="0">
                <a:solidFill>
                  <a:srgbClr val="CC0000"/>
                </a:solidFill>
                <a:latin typeface="Garamond" pitchFamily="18" charset="0"/>
              </a:rPr>
            </a:br>
            <a:r>
              <a:rPr lang="it-IT" b="1" dirty="0" smtClean="0">
                <a:solidFill>
                  <a:srgbClr val="CC0000"/>
                </a:solidFill>
                <a:latin typeface="Garamond" pitchFamily="18" charset="0"/>
              </a:rPr>
              <a:t> </a:t>
            </a:r>
            <a:endParaRPr lang="it-IT" dirty="0"/>
          </a:p>
        </p:txBody>
      </p:sp>
      <p:sp>
        <p:nvSpPr>
          <p:cNvPr id="3" name="Sottotitolo 2"/>
          <p:cNvSpPr>
            <a:spLocks noGrp="1"/>
          </p:cNvSpPr>
          <p:nvPr>
            <p:ph type="subTitle" idx="1"/>
          </p:nvPr>
        </p:nvSpPr>
        <p:spPr>
          <a:xfrm>
            <a:off x="1411288" y="4149725"/>
            <a:ext cx="6400800" cy="1357313"/>
          </a:xfrm>
        </p:spPr>
        <p:txBody>
          <a:bodyPr rtlCol="0">
            <a:normAutofit/>
          </a:bodyPr>
          <a:lstStyle/>
          <a:p>
            <a:pPr eaLnBrk="1" fontAlgn="auto" hangingPunct="1">
              <a:spcAft>
                <a:spcPts val="0"/>
              </a:spcAft>
              <a:buFont typeface="Arial" pitchFamily="34" charset="0"/>
              <a:buNone/>
              <a:defRPr/>
            </a:pPr>
            <a:r>
              <a:rPr lang="it-IT" dirty="0" smtClean="0"/>
              <a:t>Francesco </a:t>
            </a:r>
            <a:r>
              <a:rPr lang="it-IT" dirty="0" err="1" smtClean="0"/>
              <a:t>Pinto</a:t>
            </a:r>
            <a:endParaRPr lang="it-IT" dirty="0" smtClean="0"/>
          </a:p>
          <a:p>
            <a:pPr eaLnBrk="1" fontAlgn="auto" hangingPunct="1">
              <a:spcAft>
                <a:spcPts val="0"/>
              </a:spcAft>
              <a:buFont typeface="Arial" pitchFamily="34" charset="0"/>
              <a:buNone/>
              <a:defRPr/>
            </a:pPr>
            <a:r>
              <a:rPr lang="it-IT" dirty="0" smtClean="0"/>
              <a:t>Magistrato</a:t>
            </a:r>
            <a:endParaRPr lang="it-IT" dirty="0"/>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eaLnBrk="1" fontAlgn="auto" hangingPunct="1">
              <a:spcAft>
                <a:spcPts val="0"/>
              </a:spcAft>
              <a:defRPr/>
            </a:pPr>
            <a:r>
              <a:rPr lang="it-IT" b="1" dirty="0" smtClean="0">
                <a:solidFill>
                  <a:srgbClr val="CC0000"/>
                </a:solidFill>
                <a:latin typeface="Garamond" pitchFamily="18" charset="0"/>
              </a:rPr>
              <a:t/>
            </a:r>
            <a:br>
              <a:rPr lang="it-IT" b="1" dirty="0" smtClean="0">
                <a:solidFill>
                  <a:srgbClr val="CC0000"/>
                </a:solidFill>
                <a:latin typeface="Garamond" pitchFamily="18" charset="0"/>
              </a:rPr>
            </a:br>
            <a:r>
              <a:rPr lang="it-IT" b="1" dirty="0" smtClean="0">
                <a:solidFill>
                  <a:srgbClr val="CC0000"/>
                </a:solidFill>
                <a:latin typeface="Garamond" pitchFamily="18" charset="0"/>
              </a:rPr>
              <a:t>REATI </a:t>
            </a:r>
            <a:r>
              <a:rPr lang="it-IT" b="1" dirty="0" err="1" smtClean="0">
                <a:solidFill>
                  <a:srgbClr val="CC0000"/>
                </a:solidFill>
                <a:latin typeface="Garamond" pitchFamily="18" charset="0"/>
              </a:rPr>
              <a:t>PRESUPPOSTO……</a:t>
            </a:r>
            <a:r>
              <a:rPr lang="it-IT" b="1" dirty="0" smtClean="0">
                <a:solidFill>
                  <a:srgbClr val="CC0000"/>
                </a:solidFill>
                <a:latin typeface="Garamond" pitchFamily="18" charset="0"/>
              </a:rPr>
              <a:t>.</a:t>
            </a:r>
            <a:br>
              <a:rPr lang="it-IT" b="1" dirty="0" smtClean="0">
                <a:solidFill>
                  <a:srgbClr val="CC0000"/>
                </a:solidFill>
                <a:latin typeface="Garamond" pitchFamily="18" charset="0"/>
              </a:rPr>
            </a:br>
            <a:endParaRPr lang="it-IT" dirty="0"/>
          </a:p>
        </p:txBody>
      </p:sp>
      <p:sp>
        <p:nvSpPr>
          <p:cNvPr id="23554" name="Segnaposto contenuto 2"/>
          <p:cNvSpPr>
            <a:spLocks noGrp="1"/>
          </p:cNvSpPr>
          <p:nvPr>
            <p:ph idx="1"/>
          </p:nvPr>
        </p:nvSpPr>
        <p:spPr>
          <a:xfrm>
            <a:off x="0" y="1285875"/>
            <a:ext cx="8929688" cy="5286375"/>
          </a:xfrm>
        </p:spPr>
        <p:txBody>
          <a:bodyPr/>
          <a:lstStyle/>
          <a:p>
            <a:pPr algn="just" eaLnBrk="1" hangingPunct="1">
              <a:lnSpc>
                <a:spcPct val="80000"/>
              </a:lnSpc>
              <a:buFont typeface="Arial" charset="0"/>
              <a:buNone/>
            </a:pPr>
            <a:r>
              <a:rPr lang="it-IT" sz="2700" smtClean="0"/>
              <a:t>    1. Reati contro la P.A. (artt. 24 e 25)</a:t>
            </a:r>
          </a:p>
          <a:p>
            <a:pPr algn="just" eaLnBrk="1" hangingPunct="1">
              <a:lnSpc>
                <a:spcPct val="80000"/>
              </a:lnSpc>
              <a:buFont typeface="Arial" charset="0"/>
              <a:buNone/>
            </a:pPr>
            <a:endParaRPr lang="it-IT" sz="2700" smtClean="0"/>
          </a:p>
          <a:p>
            <a:pPr algn="just" eaLnBrk="1" hangingPunct="1">
              <a:lnSpc>
                <a:spcPct val="80000"/>
              </a:lnSpc>
              <a:buFont typeface="Arial" charset="0"/>
              <a:buNone/>
            </a:pPr>
            <a:r>
              <a:rPr lang="it-IT" sz="2700" smtClean="0"/>
              <a:t>    2. Delitti informatici e trattamento illecito di dati (art. 24 bis)</a:t>
            </a:r>
          </a:p>
          <a:p>
            <a:pPr algn="just" eaLnBrk="1" hangingPunct="1">
              <a:lnSpc>
                <a:spcPct val="80000"/>
              </a:lnSpc>
              <a:buFont typeface="Arial" charset="0"/>
              <a:buNone/>
            </a:pPr>
            <a:endParaRPr lang="it-IT" sz="2700" smtClean="0"/>
          </a:p>
          <a:p>
            <a:pPr algn="just" eaLnBrk="1" hangingPunct="1">
              <a:lnSpc>
                <a:spcPct val="80000"/>
              </a:lnSpc>
              <a:buFont typeface="Arial" charset="0"/>
              <a:buNone/>
            </a:pPr>
            <a:r>
              <a:rPr lang="it-IT" sz="2700" smtClean="0"/>
              <a:t>    3. Delitti di Criminalità Organizzata (art. 24 ter)</a:t>
            </a:r>
          </a:p>
          <a:p>
            <a:pPr algn="just" eaLnBrk="1" hangingPunct="1">
              <a:lnSpc>
                <a:spcPct val="80000"/>
              </a:lnSpc>
              <a:buFont typeface="Arial" charset="0"/>
              <a:buNone/>
            </a:pPr>
            <a:endParaRPr lang="it-IT" sz="2700" smtClean="0"/>
          </a:p>
          <a:p>
            <a:pPr algn="just" eaLnBrk="1" hangingPunct="1">
              <a:lnSpc>
                <a:spcPct val="80000"/>
              </a:lnSpc>
              <a:buFont typeface="Arial" charset="0"/>
              <a:buNone/>
            </a:pPr>
            <a:r>
              <a:rPr lang="it-IT" sz="2700" smtClean="0"/>
              <a:t>    4. Falsità monete, carte di pubblico credito, valori di bollo e  strumenti o segni di riconoscimento (art. 25 bis)</a:t>
            </a:r>
          </a:p>
          <a:p>
            <a:pPr algn="just" eaLnBrk="1" hangingPunct="1">
              <a:lnSpc>
                <a:spcPct val="80000"/>
              </a:lnSpc>
              <a:buFont typeface="Arial" charset="0"/>
              <a:buNone/>
            </a:pPr>
            <a:endParaRPr lang="it-IT" sz="2700" smtClean="0"/>
          </a:p>
          <a:p>
            <a:pPr algn="just" eaLnBrk="1" hangingPunct="1">
              <a:lnSpc>
                <a:spcPct val="80000"/>
              </a:lnSpc>
              <a:buFont typeface="Arial" charset="0"/>
              <a:buNone/>
            </a:pPr>
            <a:r>
              <a:rPr lang="it-IT" sz="2700" smtClean="0"/>
              <a:t>    5. Delitti contro l’industria e il commercio (art.25 bis)</a:t>
            </a:r>
          </a:p>
          <a:p>
            <a:pPr algn="just" eaLnBrk="1" hangingPunct="1">
              <a:lnSpc>
                <a:spcPct val="80000"/>
              </a:lnSpc>
              <a:buFont typeface="Arial" charset="0"/>
              <a:buNone/>
            </a:pPr>
            <a:endParaRPr lang="it-IT" sz="2700" smtClean="0"/>
          </a:p>
          <a:p>
            <a:pPr algn="just" eaLnBrk="1" hangingPunct="1">
              <a:lnSpc>
                <a:spcPct val="80000"/>
              </a:lnSpc>
              <a:buFont typeface="Arial" charset="0"/>
              <a:buNone/>
            </a:pPr>
            <a:r>
              <a:rPr lang="it-IT" sz="2700" smtClean="0"/>
              <a:t>    6. Reati societari (art. 25 ter)</a:t>
            </a:r>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olo 1"/>
          <p:cNvSpPr>
            <a:spLocks noGrp="1"/>
          </p:cNvSpPr>
          <p:nvPr>
            <p:ph type="title"/>
          </p:nvPr>
        </p:nvSpPr>
        <p:spPr>
          <a:xfrm>
            <a:off x="457200" y="214313"/>
            <a:ext cx="8229600" cy="928687"/>
          </a:xfrm>
        </p:spPr>
        <p:txBody>
          <a:bodyPr/>
          <a:lstStyle/>
          <a:p>
            <a:pPr eaLnBrk="1" hangingPunct="1"/>
            <a:r>
              <a:rPr lang="it-IT" smtClean="0"/>
              <a:t>Segue….Reati presupposto…</a:t>
            </a:r>
          </a:p>
        </p:txBody>
      </p:sp>
      <p:sp>
        <p:nvSpPr>
          <p:cNvPr id="24578" name="Segnaposto contenuto 2"/>
          <p:cNvSpPr>
            <a:spLocks noGrp="1"/>
          </p:cNvSpPr>
          <p:nvPr>
            <p:ph idx="1"/>
          </p:nvPr>
        </p:nvSpPr>
        <p:spPr>
          <a:xfrm>
            <a:off x="0" y="1428750"/>
            <a:ext cx="8929688" cy="5429250"/>
          </a:xfrm>
        </p:spPr>
        <p:txBody>
          <a:bodyPr/>
          <a:lstStyle/>
          <a:p>
            <a:pPr marL="812800" indent="-812800" algn="just" eaLnBrk="1" hangingPunct="1">
              <a:lnSpc>
                <a:spcPct val="80000"/>
              </a:lnSpc>
              <a:buFont typeface="Arial" charset="0"/>
              <a:buNone/>
            </a:pPr>
            <a:r>
              <a:rPr lang="it-IT" sz="2500" smtClean="0"/>
              <a:t>     7. Delitti con finalità di terrorismo o di eversione dell’ordine democratico (art. 25 quater) </a:t>
            </a:r>
          </a:p>
          <a:p>
            <a:pPr marL="812800" indent="-812800" algn="just" eaLnBrk="1" hangingPunct="1">
              <a:lnSpc>
                <a:spcPct val="80000"/>
              </a:lnSpc>
              <a:buFont typeface="Arial" charset="0"/>
              <a:buNone/>
            </a:pPr>
            <a:endParaRPr lang="it-IT" sz="2500" smtClean="0"/>
          </a:p>
          <a:p>
            <a:pPr marL="812800" indent="-812800" algn="just" eaLnBrk="1" hangingPunct="1">
              <a:lnSpc>
                <a:spcPct val="80000"/>
              </a:lnSpc>
              <a:buFont typeface="Arial" charset="0"/>
              <a:buNone/>
            </a:pPr>
            <a:r>
              <a:rPr lang="it-IT" sz="2500" smtClean="0"/>
              <a:t>     8. Pratiche di mutilazione degli organi genitali femminili (art.25 quater.1)</a:t>
            </a:r>
          </a:p>
          <a:p>
            <a:pPr marL="812800" indent="-812800" algn="just" eaLnBrk="1" hangingPunct="1">
              <a:lnSpc>
                <a:spcPct val="80000"/>
              </a:lnSpc>
              <a:buFont typeface="Arial" charset="0"/>
              <a:buNone/>
            </a:pPr>
            <a:endParaRPr lang="it-IT" sz="2500" smtClean="0"/>
          </a:p>
          <a:p>
            <a:pPr marL="812800" indent="-812800" algn="just" eaLnBrk="1" hangingPunct="1">
              <a:lnSpc>
                <a:spcPct val="80000"/>
              </a:lnSpc>
              <a:buFont typeface="Arial" charset="0"/>
              <a:buNone/>
            </a:pPr>
            <a:r>
              <a:rPr lang="it-IT" sz="2500" smtClean="0"/>
              <a:t>     9. Delitti contro la personalità individuale; pedopornografia a mezzo internet (art. 25 quinquies)</a:t>
            </a:r>
          </a:p>
          <a:p>
            <a:pPr marL="812800" indent="-812800" algn="just" eaLnBrk="1" hangingPunct="1">
              <a:lnSpc>
                <a:spcPct val="80000"/>
              </a:lnSpc>
              <a:buFont typeface="Arial" charset="0"/>
              <a:buNone/>
            </a:pPr>
            <a:endParaRPr lang="it-IT" sz="2500" smtClean="0"/>
          </a:p>
          <a:p>
            <a:pPr marL="812800" indent="-812800" algn="just" eaLnBrk="1" hangingPunct="1">
              <a:lnSpc>
                <a:spcPct val="80000"/>
              </a:lnSpc>
              <a:buFont typeface="Arial" charset="0"/>
              <a:buNone/>
            </a:pPr>
            <a:r>
              <a:rPr lang="it-IT" sz="2500" smtClean="0"/>
              <a:t>   10.  Abusi di mercato (art. 25 sexies)</a:t>
            </a:r>
          </a:p>
          <a:p>
            <a:pPr marL="812800" indent="-812800" algn="just" eaLnBrk="1" hangingPunct="1">
              <a:lnSpc>
                <a:spcPct val="80000"/>
              </a:lnSpc>
              <a:buFont typeface="Arial" charset="0"/>
              <a:buNone/>
            </a:pPr>
            <a:endParaRPr lang="it-IT" sz="2500" smtClean="0"/>
          </a:p>
          <a:p>
            <a:pPr marL="812800" indent="-812800" algn="just" eaLnBrk="1" hangingPunct="1">
              <a:lnSpc>
                <a:spcPct val="80000"/>
              </a:lnSpc>
              <a:buFont typeface="Arial" charset="0"/>
              <a:buNone/>
            </a:pPr>
            <a:r>
              <a:rPr lang="it-IT" sz="2500" smtClean="0"/>
              <a:t>   11. Omicidio colposo e lesioni colpose gravi o gravissime   commessi con violazione delle norme antinfortunistiche e sulla tutela dell’igiene e  salute sul lavoro (art. 25 septies)</a:t>
            </a:r>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olo 1"/>
          <p:cNvSpPr>
            <a:spLocks noGrp="1"/>
          </p:cNvSpPr>
          <p:nvPr>
            <p:ph type="title"/>
          </p:nvPr>
        </p:nvSpPr>
        <p:spPr/>
        <p:txBody>
          <a:bodyPr/>
          <a:lstStyle/>
          <a:p>
            <a:pPr eaLnBrk="1" hangingPunct="1"/>
            <a:r>
              <a:rPr lang="it-IT" smtClean="0"/>
              <a:t>Altri reati presupposto….</a:t>
            </a:r>
          </a:p>
        </p:txBody>
      </p:sp>
      <p:sp>
        <p:nvSpPr>
          <p:cNvPr id="25602" name="Segnaposto contenuto 2"/>
          <p:cNvSpPr>
            <a:spLocks noGrp="1"/>
          </p:cNvSpPr>
          <p:nvPr>
            <p:ph idx="1"/>
          </p:nvPr>
        </p:nvSpPr>
        <p:spPr>
          <a:xfrm>
            <a:off x="250825" y="1196975"/>
            <a:ext cx="8435975" cy="5256213"/>
          </a:xfrm>
        </p:spPr>
        <p:txBody>
          <a:bodyPr/>
          <a:lstStyle/>
          <a:p>
            <a:pPr marL="987425" indent="-987425" algn="just" eaLnBrk="1" hangingPunct="1">
              <a:lnSpc>
                <a:spcPct val="90000"/>
              </a:lnSpc>
              <a:buFont typeface="Arial" charset="0"/>
              <a:buNone/>
            </a:pPr>
            <a:r>
              <a:rPr lang="it-IT" sz="2700" smtClean="0"/>
              <a:t>    12.  Ricettazione, riciclaggio e impiego di denaro, beni o utilità di provenienza illecita (art. 25 octies)</a:t>
            </a:r>
          </a:p>
          <a:p>
            <a:pPr marL="987425" indent="-987425" algn="just" eaLnBrk="1" hangingPunct="1">
              <a:lnSpc>
                <a:spcPct val="90000"/>
              </a:lnSpc>
              <a:buFont typeface="Arial" charset="0"/>
              <a:buNone/>
            </a:pPr>
            <a:endParaRPr lang="it-IT" sz="2700" smtClean="0"/>
          </a:p>
          <a:p>
            <a:pPr marL="987425" indent="-987425" algn="just" eaLnBrk="1" hangingPunct="1">
              <a:lnSpc>
                <a:spcPct val="90000"/>
              </a:lnSpc>
              <a:buFont typeface="Arial" charset="0"/>
              <a:buNone/>
            </a:pPr>
            <a:r>
              <a:rPr lang="it-IT" sz="2700" smtClean="0"/>
              <a:t>    13.  Delitti in materia di violazione del diritto d’autore (art. 25 novies)</a:t>
            </a:r>
          </a:p>
          <a:p>
            <a:pPr marL="987425" indent="-987425" algn="just" eaLnBrk="1" hangingPunct="1">
              <a:lnSpc>
                <a:spcPct val="90000"/>
              </a:lnSpc>
              <a:buFont typeface="Arial" charset="0"/>
              <a:buNone/>
            </a:pPr>
            <a:endParaRPr lang="it-IT" sz="2700" smtClean="0"/>
          </a:p>
          <a:p>
            <a:pPr marL="987425" indent="-987425" algn="just" eaLnBrk="1" hangingPunct="1">
              <a:lnSpc>
                <a:spcPct val="90000"/>
              </a:lnSpc>
              <a:buFont typeface="Arial" charset="0"/>
              <a:buNone/>
            </a:pPr>
            <a:r>
              <a:rPr lang="it-IT" sz="2700" smtClean="0"/>
              <a:t>    14.  Delitto di induzione  a rendere dichiarazioni mendaci o non rendere dichiarazioni all’A.G. (art. 25 novies)</a:t>
            </a:r>
          </a:p>
          <a:p>
            <a:pPr marL="987425" indent="-987425" algn="just" eaLnBrk="1" hangingPunct="1">
              <a:lnSpc>
                <a:spcPct val="90000"/>
              </a:lnSpc>
              <a:buFont typeface="Arial" charset="0"/>
              <a:buNone/>
            </a:pPr>
            <a:endParaRPr lang="it-IT" sz="2700" smtClean="0"/>
          </a:p>
          <a:p>
            <a:pPr marL="987425" indent="-987425" algn="just" eaLnBrk="1" hangingPunct="1">
              <a:lnSpc>
                <a:spcPct val="90000"/>
              </a:lnSpc>
              <a:buFont typeface="Arial" charset="0"/>
              <a:buNone/>
            </a:pPr>
            <a:r>
              <a:rPr lang="it-IT" sz="2700" smtClean="0"/>
              <a:t>   15.    Reati ambientali (art. 25 undecies) </a:t>
            </a:r>
          </a:p>
          <a:p>
            <a:pPr marL="987425" indent="-987425" algn="just" eaLnBrk="1" hangingPunct="1">
              <a:lnSpc>
                <a:spcPct val="90000"/>
              </a:lnSpc>
              <a:buFont typeface="Arial" charset="0"/>
              <a:buNone/>
            </a:pPr>
            <a:endParaRPr lang="it-IT" sz="2700" smtClean="0"/>
          </a:p>
          <a:p>
            <a:pPr marL="987425" indent="-987425" algn="just" eaLnBrk="1" hangingPunct="1">
              <a:lnSpc>
                <a:spcPct val="90000"/>
              </a:lnSpc>
              <a:buFont typeface="Arial" charset="0"/>
              <a:buNone/>
            </a:pPr>
            <a:r>
              <a:rPr lang="it-IT" sz="2700" smtClean="0"/>
              <a:t>    16.  Reati transnazionali</a:t>
            </a:r>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olo 1"/>
          <p:cNvSpPr>
            <a:spLocks noGrp="1"/>
          </p:cNvSpPr>
          <p:nvPr>
            <p:ph type="title"/>
          </p:nvPr>
        </p:nvSpPr>
        <p:spPr/>
        <p:txBody>
          <a:bodyPr/>
          <a:lstStyle/>
          <a:p>
            <a:pPr eaLnBrk="1" hangingPunct="1"/>
            <a:r>
              <a:rPr lang="it-IT" b="1" smtClean="0"/>
              <a:t>È esclusa la responsabilità se….. </a:t>
            </a:r>
          </a:p>
        </p:txBody>
      </p:sp>
      <p:sp>
        <p:nvSpPr>
          <p:cNvPr id="3" name="Segnaposto contenuto 2"/>
          <p:cNvSpPr>
            <a:spLocks noGrp="1"/>
          </p:cNvSpPr>
          <p:nvPr>
            <p:ph idx="1"/>
          </p:nvPr>
        </p:nvSpPr>
        <p:spPr>
          <a:xfrm>
            <a:off x="0" y="1428750"/>
            <a:ext cx="9001125" cy="5429250"/>
          </a:xfrm>
        </p:spPr>
        <p:txBody>
          <a:bodyPr rtlCol="0">
            <a:normAutofit fontScale="85000" lnSpcReduction="20000"/>
          </a:bodyPr>
          <a:lstStyle/>
          <a:p>
            <a:pPr marL="457200" indent="-457200" algn="just" eaLnBrk="1" fontAlgn="auto" hangingPunct="1">
              <a:spcBef>
                <a:spcPct val="50000"/>
              </a:spcBef>
              <a:spcAft>
                <a:spcPts val="0"/>
              </a:spcAft>
              <a:buFontTx/>
              <a:buAutoNum type="arabicPeriod"/>
              <a:defRPr/>
            </a:pPr>
            <a:r>
              <a:rPr lang="it-IT" dirty="0" smtClean="0"/>
              <a:t>Sono stati comunque adottati </a:t>
            </a:r>
            <a:r>
              <a:rPr lang="it-IT" b="1" u="sng" dirty="0" smtClean="0">
                <a:effectLst>
                  <a:outerShdw blurRad="38100" dist="38100" dir="2700000" algn="tl">
                    <a:srgbClr val="000000">
                      <a:alpha val="43137"/>
                    </a:srgbClr>
                  </a:outerShdw>
                </a:effectLst>
              </a:rPr>
              <a:t>modelli organizzativi, di gestione e di controllo</a:t>
            </a:r>
            <a:r>
              <a:rPr lang="it-IT" b="1" dirty="0" smtClean="0">
                <a:effectLst>
                  <a:outerShdw blurRad="38100" dist="38100" dir="2700000" algn="tl">
                    <a:srgbClr val="000000">
                      <a:alpha val="43137"/>
                    </a:srgbClr>
                  </a:outerShdw>
                </a:effectLst>
              </a:rPr>
              <a:t> </a:t>
            </a:r>
            <a:r>
              <a:rPr lang="it-IT" dirty="0" smtClean="0"/>
              <a:t>idonei a prevenire reati della specie poi verificatasi.</a:t>
            </a:r>
          </a:p>
          <a:p>
            <a:pPr marL="457200" indent="-457200" algn="just" eaLnBrk="1" fontAlgn="auto" hangingPunct="1">
              <a:spcBef>
                <a:spcPct val="50000"/>
              </a:spcBef>
              <a:spcAft>
                <a:spcPts val="0"/>
              </a:spcAft>
              <a:buFontTx/>
              <a:buAutoNum type="arabicPeriod"/>
              <a:defRPr/>
            </a:pPr>
            <a:endParaRPr lang="it-IT" dirty="0" smtClean="0"/>
          </a:p>
          <a:p>
            <a:pPr marL="457200" indent="-457200" algn="just" eaLnBrk="1" fontAlgn="auto" hangingPunct="1">
              <a:spcBef>
                <a:spcPct val="50000"/>
              </a:spcBef>
              <a:spcAft>
                <a:spcPts val="0"/>
              </a:spcAft>
              <a:buFontTx/>
              <a:buAutoNum type="arabicPeriod" startAt="2"/>
              <a:defRPr/>
            </a:pPr>
            <a:r>
              <a:rPr lang="it-IT" dirty="0" smtClean="0"/>
              <a:t>E’ stato istituito un </a:t>
            </a:r>
            <a:r>
              <a:rPr lang="it-IT" b="1" u="sng" dirty="0" smtClean="0">
                <a:effectLst>
                  <a:outerShdw blurRad="38100" dist="38100" dir="2700000" algn="tl">
                    <a:srgbClr val="000000">
                      <a:alpha val="43137"/>
                    </a:srgbClr>
                  </a:outerShdw>
                </a:effectLst>
              </a:rPr>
              <a:t>organismo di controllo interno e autonomo</a:t>
            </a:r>
            <a:r>
              <a:rPr lang="it-IT" b="1" dirty="0" smtClean="0">
                <a:effectLst>
                  <a:outerShdw blurRad="38100" dist="38100" dir="2700000" algn="tl">
                    <a:srgbClr val="000000">
                      <a:alpha val="43137"/>
                    </a:srgbClr>
                  </a:outerShdw>
                </a:effectLst>
              </a:rPr>
              <a:t>,</a:t>
            </a:r>
            <a:r>
              <a:rPr lang="it-IT" dirty="0" smtClean="0"/>
              <a:t> dotato di poteri di vigilanza.</a:t>
            </a:r>
          </a:p>
          <a:p>
            <a:pPr marL="457200" indent="-457200" algn="just" eaLnBrk="1" fontAlgn="auto" hangingPunct="1">
              <a:spcBef>
                <a:spcPct val="50000"/>
              </a:spcBef>
              <a:spcAft>
                <a:spcPts val="0"/>
              </a:spcAft>
              <a:buFontTx/>
              <a:buAutoNum type="arabicPeriod" startAt="2"/>
              <a:defRPr/>
            </a:pPr>
            <a:endParaRPr lang="it-IT" dirty="0" smtClean="0"/>
          </a:p>
          <a:p>
            <a:pPr marL="457200" indent="-457200" algn="just" eaLnBrk="1" fontAlgn="auto" hangingPunct="1">
              <a:spcBef>
                <a:spcPct val="50000"/>
              </a:spcBef>
              <a:spcAft>
                <a:spcPts val="0"/>
              </a:spcAft>
              <a:buFontTx/>
              <a:buAutoNum type="arabicPeriod" startAt="2"/>
              <a:defRPr/>
            </a:pPr>
            <a:r>
              <a:rPr lang="it-IT" dirty="0" smtClean="0"/>
              <a:t>I vertici hanno commesso il reato </a:t>
            </a:r>
            <a:r>
              <a:rPr lang="it-IT" b="1" u="sng" dirty="0" smtClean="0">
                <a:effectLst>
                  <a:outerShdw blurRad="38100" dist="38100" dir="2700000" algn="tl">
                    <a:srgbClr val="000000">
                      <a:alpha val="43137"/>
                    </a:srgbClr>
                  </a:outerShdw>
                </a:effectLst>
              </a:rPr>
              <a:t>eludendo fraudolentemente i protocolli preventivi.</a:t>
            </a:r>
          </a:p>
          <a:p>
            <a:pPr marL="457200" indent="-457200" algn="just" eaLnBrk="1" fontAlgn="auto" hangingPunct="1">
              <a:spcBef>
                <a:spcPct val="50000"/>
              </a:spcBef>
              <a:spcAft>
                <a:spcPts val="0"/>
              </a:spcAft>
              <a:buFontTx/>
              <a:buAutoNum type="arabicPeriod" startAt="2"/>
              <a:defRPr/>
            </a:pPr>
            <a:endParaRPr lang="it-IT" u="sng" dirty="0" smtClean="0"/>
          </a:p>
          <a:p>
            <a:pPr marL="457200" indent="-457200" algn="just" eaLnBrk="1" fontAlgn="auto" hangingPunct="1">
              <a:spcBef>
                <a:spcPct val="50000"/>
              </a:spcBef>
              <a:spcAft>
                <a:spcPts val="0"/>
              </a:spcAft>
              <a:buFontTx/>
              <a:buAutoNum type="arabicPeriod" startAt="2"/>
              <a:defRPr/>
            </a:pPr>
            <a:r>
              <a:rPr lang="it-IT" dirty="0" smtClean="0"/>
              <a:t>Non ci sono state </a:t>
            </a:r>
            <a:r>
              <a:rPr lang="it-IT" b="1" u="sng" dirty="0" smtClean="0">
                <a:effectLst>
                  <a:outerShdw blurRad="38100" dist="38100" dir="2700000" algn="tl">
                    <a:srgbClr val="000000">
                      <a:alpha val="43137"/>
                    </a:srgbClr>
                  </a:outerShdw>
                </a:effectLst>
              </a:rPr>
              <a:t>omissioni o negligenze</a:t>
            </a:r>
            <a:r>
              <a:rPr lang="it-IT" b="1" dirty="0" smtClean="0">
                <a:effectLst>
                  <a:outerShdw blurRad="38100" dist="38100" dir="2700000" algn="tl">
                    <a:srgbClr val="000000">
                      <a:alpha val="43137"/>
                    </a:srgbClr>
                  </a:outerShdw>
                </a:effectLst>
              </a:rPr>
              <a:t> </a:t>
            </a:r>
            <a:r>
              <a:rPr lang="it-IT" dirty="0" smtClean="0"/>
              <a:t>nell’operato dell’organismo di controllo.</a:t>
            </a:r>
          </a:p>
          <a:p>
            <a:pPr eaLnBrk="1" fontAlgn="auto" hangingPunct="1">
              <a:spcAft>
                <a:spcPts val="0"/>
              </a:spcAft>
              <a:buFont typeface="Arial" pitchFamily="34" charset="0"/>
              <a:buChar char="•"/>
              <a:defRPr/>
            </a:pPr>
            <a:endParaRPr lang="it-IT" dirty="0"/>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eaLnBrk="1" hangingPunct="1">
              <a:defRPr/>
            </a:pPr>
            <a:r>
              <a:rPr lang="it-IT" b="1" smtClean="0">
                <a:effectLst>
                  <a:outerShdw blurRad="38100" dist="38100" dir="2700000" algn="tl">
                    <a:srgbClr val="C0C0C0"/>
                  </a:outerShdw>
                </a:effectLst>
              </a:rPr>
              <a:t>Sussistenza della responsabilità</a:t>
            </a:r>
            <a:r>
              <a:rPr lang="it-IT" smtClean="0"/>
              <a:t> </a:t>
            </a:r>
          </a:p>
        </p:txBody>
      </p:sp>
      <p:sp>
        <p:nvSpPr>
          <p:cNvPr id="3" name="Segnaposto contenuto 2"/>
          <p:cNvSpPr>
            <a:spLocks noGrp="1"/>
          </p:cNvSpPr>
          <p:nvPr>
            <p:ph idx="1"/>
          </p:nvPr>
        </p:nvSpPr>
        <p:spPr>
          <a:xfrm>
            <a:off x="285750" y="1600200"/>
            <a:ext cx="8643938" cy="4525963"/>
          </a:xfrm>
        </p:spPr>
        <p:txBody>
          <a:bodyPr rtlCol="0">
            <a:normAutofit/>
          </a:bodyPr>
          <a:lstStyle/>
          <a:p>
            <a:pPr algn="just" eaLnBrk="1" fontAlgn="auto" hangingPunct="1">
              <a:spcAft>
                <a:spcPts val="0"/>
              </a:spcAft>
              <a:buFont typeface="Arial" pitchFamily="34" charset="0"/>
              <a:buNone/>
              <a:defRPr/>
            </a:pPr>
            <a:r>
              <a:rPr lang="it-IT" dirty="0" smtClean="0"/>
              <a:t>    La responsabilità dell’ente sussiste anche quando:</a:t>
            </a:r>
          </a:p>
          <a:p>
            <a:pPr algn="just" eaLnBrk="1" fontAlgn="auto" hangingPunct="1">
              <a:spcAft>
                <a:spcPts val="0"/>
              </a:spcAft>
              <a:buFont typeface="Arial" pitchFamily="34" charset="0"/>
              <a:buNone/>
              <a:defRPr/>
            </a:pPr>
            <a:r>
              <a:rPr lang="it-IT" dirty="0" smtClean="0"/>
              <a:t>   </a:t>
            </a:r>
          </a:p>
          <a:p>
            <a:pPr marL="711200" indent="-711200" algn="just" eaLnBrk="1" fontAlgn="auto" hangingPunct="1">
              <a:spcAft>
                <a:spcPts val="0"/>
              </a:spcAft>
              <a:buFont typeface="Arial" pitchFamily="34" charset="0"/>
              <a:buNone/>
              <a:defRPr/>
            </a:pPr>
            <a:r>
              <a:rPr lang="it-IT" dirty="0" smtClean="0"/>
              <a:t>   </a:t>
            </a:r>
            <a:r>
              <a:rPr lang="it-IT" b="1" dirty="0" smtClean="0"/>
              <a:t>a) l’autore del reato non è stato identificato o  non è imputabile</a:t>
            </a:r>
          </a:p>
          <a:p>
            <a:pPr algn="just" eaLnBrk="1" fontAlgn="auto" hangingPunct="1">
              <a:spcAft>
                <a:spcPts val="0"/>
              </a:spcAft>
              <a:buFont typeface="Arial" pitchFamily="34" charset="0"/>
              <a:buNone/>
              <a:defRPr/>
            </a:pPr>
            <a:endParaRPr lang="it-IT" dirty="0" smtClean="0"/>
          </a:p>
          <a:p>
            <a:pPr marL="812800" indent="-812800" algn="just" eaLnBrk="1" fontAlgn="auto" hangingPunct="1">
              <a:spcAft>
                <a:spcPts val="0"/>
              </a:spcAft>
              <a:buFont typeface="Arial" pitchFamily="34" charset="0"/>
              <a:buNone/>
              <a:defRPr/>
            </a:pPr>
            <a:r>
              <a:rPr lang="it-IT" dirty="0" smtClean="0"/>
              <a:t>   </a:t>
            </a:r>
            <a:r>
              <a:rPr lang="it-IT" b="1" dirty="0" smtClean="0"/>
              <a:t>b) Il reato si estingue per causa diversa dall’amnistia</a:t>
            </a:r>
          </a:p>
          <a:p>
            <a:pPr algn="just" eaLnBrk="1" fontAlgn="auto" hangingPunct="1">
              <a:spcAft>
                <a:spcPts val="0"/>
              </a:spcAft>
              <a:buFont typeface="Arial" pitchFamily="34" charset="0"/>
              <a:buChar char="•"/>
              <a:defRPr/>
            </a:pPr>
            <a:endParaRPr lang="it-IT" dirty="0"/>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85750" y="274638"/>
            <a:ext cx="8643938" cy="1143000"/>
          </a:xfrm>
        </p:spPr>
        <p:txBody>
          <a:bodyPr rtlCol="0">
            <a:normAutofit fontScale="90000"/>
          </a:bodyPr>
          <a:lstStyle/>
          <a:p>
            <a:pPr eaLnBrk="1" fontAlgn="auto" hangingPunct="1">
              <a:spcAft>
                <a:spcPts val="0"/>
              </a:spcAft>
              <a:defRPr/>
            </a:pPr>
            <a:r>
              <a:rPr lang="it-IT" dirty="0" smtClean="0"/>
              <a:t/>
            </a:r>
            <a:br>
              <a:rPr lang="it-IT" dirty="0" smtClean="0"/>
            </a:br>
            <a:r>
              <a:rPr lang="it-IT" b="1" dirty="0" smtClean="0"/>
              <a:t>RILEVANZA PROCESSUALE </a:t>
            </a:r>
            <a:br>
              <a:rPr lang="it-IT" b="1" dirty="0" smtClean="0"/>
            </a:br>
            <a:r>
              <a:rPr lang="it-IT" b="1" dirty="0" smtClean="0"/>
              <a:t>DEL MODELLO ORGANIZZATIVO </a:t>
            </a:r>
            <a:r>
              <a:rPr lang="it-IT" dirty="0" smtClean="0"/>
              <a:t/>
            </a:r>
            <a:br>
              <a:rPr lang="it-IT" dirty="0" smtClean="0"/>
            </a:br>
            <a:endParaRPr lang="it-IT" dirty="0"/>
          </a:p>
        </p:txBody>
      </p:sp>
      <p:sp>
        <p:nvSpPr>
          <p:cNvPr id="3" name="Segnaposto contenuto 2"/>
          <p:cNvSpPr>
            <a:spLocks noGrp="1"/>
          </p:cNvSpPr>
          <p:nvPr>
            <p:ph idx="1"/>
          </p:nvPr>
        </p:nvSpPr>
        <p:spPr>
          <a:xfrm>
            <a:off x="285750" y="1500188"/>
            <a:ext cx="8572500" cy="5072062"/>
          </a:xfrm>
        </p:spPr>
        <p:txBody>
          <a:bodyPr rtlCol="0">
            <a:normAutofit fontScale="92500" lnSpcReduction="20000"/>
          </a:bodyPr>
          <a:lstStyle/>
          <a:p>
            <a:pPr algn="just" eaLnBrk="1" fontAlgn="auto" hangingPunct="1">
              <a:spcAft>
                <a:spcPts val="0"/>
              </a:spcAft>
              <a:buFont typeface="Arial" pitchFamily="34" charset="0"/>
              <a:buNone/>
              <a:defRPr/>
            </a:pPr>
            <a:r>
              <a:rPr lang="it-IT" dirty="0" smtClean="0"/>
              <a:t>• Esclusione della responsabilità dell’ente ex art. 6 </a:t>
            </a:r>
            <a:r>
              <a:rPr lang="it-IT" dirty="0" err="1" smtClean="0"/>
              <a:t>D.Lvo</a:t>
            </a:r>
            <a:r>
              <a:rPr lang="it-IT" dirty="0" smtClean="0"/>
              <a:t> 231/01</a:t>
            </a:r>
          </a:p>
          <a:p>
            <a:pPr algn="just" eaLnBrk="1" fontAlgn="auto" hangingPunct="1">
              <a:spcAft>
                <a:spcPts val="0"/>
              </a:spcAft>
              <a:buFont typeface="Arial" pitchFamily="34" charset="0"/>
              <a:buNone/>
              <a:defRPr/>
            </a:pPr>
            <a:endParaRPr lang="it-IT" dirty="0" smtClean="0"/>
          </a:p>
          <a:p>
            <a:pPr algn="just" eaLnBrk="1" fontAlgn="auto" hangingPunct="1">
              <a:spcAft>
                <a:spcPts val="0"/>
              </a:spcAft>
              <a:buFont typeface="Arial" pitchFamily="34" charset="0"/>
              <a:buChar char="•"/>
              <a:defRPr/>
            </a:pPr>
            <a:r>
              <a:rPr lang="it-IT" dirty="0" smtClean="0"/>
              <a:t>Criterio di riduzione della sanzione pecuniaria ex art. 12 </a:t>
            </a:r>
            <a:r>
              <a:rPr lang="it-IT" dirty="0" err="1" smtClean="0"/>
              <a:t>D.lvo</a:t>
            </a:r>
            <a:r>
              <a:rPr lang="it-IT" dirty="0" smtClean="0"/>
              <a:t> 231/01</a:t>
            </a:r>
          </a:p>
          <a:p>
            <a:pPr algn="just" eaLnBrk="1" fontAlgn="auto" hangingPunct="1">
              <a:spcAft>
                <a:spcPts val="0"/>
              </a:spcAft>
              <a:buFont typeface="Arial" pitchFamily="34" charset="0"/>
              <a:buChar char="•"/>
              <a:defRPr/>
            </a:pPr>
            <a:endParaRPr lang="it-IT" dirty="0" smtClean="0"/>
          </a:p>
          <a:p>
            <a:pPr algn="just" eaLnBrk="1" fontAlgn="auto" hangingPunct="1">
              <a:spcAft>
                <a:spcPts val="0"/>
              </a:spcAft>
              <a:buFont typeface="Arial" pitchFamily="34" charset="0"/>
              <a:buChar char="•"/>
              <a:defRPr/>
            </a:pPr>
            <a:r>
              <a:rPr lang="it-IT" dirty="0" smtClean="0"/>
              <a:t>Consente la non applicazione di sanzioni </a:t>
            </a:r>
            <a:r>
              <a:rPr lang="it-IT" dirty="0" err="1" smtClean="0"/>
              <a:t>interdittive</a:t>
            </a:r>
            <a:r>
              <a:rPr lang="it-IT" dirty="0" smtClean="0"/>
              <a:t> ex art. 17 </a:t>
            </a:r>
            <a:r>
              <a:rPr lang="it-IT" dirty="0" err="1" smtClean="0"/>
              <a:t>D.Lvo</a:t>
            </a:r>
            <a:r>
              <a:rPr lang="it-IT" dirty="0" smtClean="0"/>
              <a:t> 231/01, in presenza anche delle altre condizioni ivi previste.</a:t>
            </a:r>
          </a:p>
          <a:p>
            <a:pPr algn="just" eaLnBrk="1" fontAlgn="auto" hangingPunct="1">
              <a:spcAft>
                <a:spcPts val="0"/>
              </a:spcAft>
              <a:buFont typeface="Arial" pitchFamily="34" charset="0"/>
              <a:buChar char="•"/>
              <a:defRPr/>
            </a:pPr>
            <a:endParaRPr lang="it-IT" dirty="0" smtClean="0"/>
          </a:p>
          <a:p>
            <a:pPr algn="just" eaLnBrk="1" fontAlgn="auto" hangingPunct="1">
              <a:spcAft>
                <a:spcPts val="0"/>
              </a:spcAft>
              <a:buFont typeface="Arial" pitchFamily="34" charset="0"/>
              <a:buChar char="•"/>
              <a:defRPr/>
            </a:pPr>
            <a:r>
              <a:rPr lang="it-IT" dirty="0" smtClean="0"/>
              <a:t>Consente la sospensione della misura cautelare ex art. 49 </a:t>
            </a:r>
            <a:r>
              <a:rPr lang="it-IT" dirty="0" err="1" smtClean="0"/>
              <a:t>D.Lvo</a:t>
            </a:r>
            <a:r>
              <a:rPr lang="it-IT" dirty="0" smtClean="0"/>
              <a:t> 231/01</a:t>
            </a:r>
            <a:endParaRPr lang="it-IT" dirty="0"/>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42875"/>
            <a:ext cx="8229600" cy="928688"/>
          </a:xfrm>
        </p:spPr>
        <p:txBody>
          <a:bodyPr rtlCol="0">
            <a:normAutofit fontScale="90000"/>
          </a:bodyPr>
          <a:lstStyle/>
          <a:p>
            <a:pPr eaLnBrk="1" fontAlgn="auto" hangingPunct="1">
              <a:spcAft>
                <a:spcPts val="0"/>
              </a:spcAft>
              <a:defRPr/>
            </a:pPr>
            <a:r>
              <a:rPr lang="it-IT" dirty="0" smtClean="0"/>
              <a:t>Elementi di un modello organizzativo</a:t>
            </a:r>
            <a:endParaRPr lang="it-IT" dirty="0"/>
          </a:p>
        </p:txBody>
      </p:sp>
      <p:sp>
        <p:nvSpPr>
          <p:cNvPr id="29698" name="Segnaposto contenuto 2"/>
          <p:cNvSpPr>
            <a:spLocks noGrp="1"/>
          </p:cNvSpPr>
          <p:nvPr>
            <p:ph idx="1"/>
          </p:nvPr>
        </p:nvSpPr>
        <p:spPr>
          <a:xfrm>
            <a:off x="0" y="1000125"/>
            <a:ext cx="9001125" cy="5857875"/>
          </a:xfrm>
        </p:spPr>
        <p:txBody>
          <a:bodyPr/>
          <a:lstStyle/>
          <a:p>
            <a:pPr marL="347663" indent="-347663" algn="just" eaLnBrk="1" hangingPunct="1">
              <a:lnSpc>
                <a:spcPct val="70000"/>
              </a:lnSpc>
              <a:buFont typeface="Arial" charset="0"/>
              <a:buNone/>
              <a:tabLst>
                <a:tab pos="347663" algn="l"/>
              </a:tabLst>
            </a:pPr>
            <a:r>
              <a:rPr lang="it-IT" sz="1000" b="1" smtClean="0">
                <a:latin typeface="Times New Roman" pitchFamily="18" charset="0"/>
              </a:rPr>
              <a:t>           </a:t>
            </a:r>
            <a:r>
              <a:rPr lang="it-IT" sz="2300" b="1" smtClean="0"/>
              <a:t>definizione della lista dei reati configurabili in una data azienda </a:t>
            </a:r>
            <a:r>
              <a:rPr lang="it-IT" sz="2300" smtClean="0"/>
              <a:t>in virtù delle specificità della sua gestione; </a:t>
            </a:r>
          </a:p>
          <a:p>
            <a:pPr marL="347663" indent="-347663" algn="just" eaLnBrk="1" hangingPunct="1">
              <a:lnSpc>
                <a:spcPct val="70000"/>
              </a:lnSpc>
              <a:buFont typeface="Arial" charset="0"/>
              <a:buNone/>
              <a:tabLst>
                <a:tab pos="347663" algn="l"/>
              </a:tabLst>
            </a:pPr>
            <a:endParaRPr lang="it-IT" sz="2300" smtClean="0"/>
          </a:p>
          <a:p>
            <a:pPr marL="347663" indent="-347663" algn="just" eaLnBrk="1" hangingPunct="1">
              <a:lnSpc>
                <a:spcPct val="70000"/>
              </a:lnSpc>
              <a:buFont typeface="Arial" charset="0"/>
              <a:buNone/>
              <a:tabLst>
                <a:tab pos="347663" algn="l"/>
              </a:tabLst>
            </a:pPr>
            <a:r>
              <a:rPr lang="it-IT" sz="2300" smtClean="0"/>
              <a:t>     </a:t>
            </a:r>
            <a:r>
              <a:rPr lang="it-IT" sz="2300" b="1" smtClean="0"/>
              <a:t>attribuzione di precise responsabilità ai manager aziendali </a:t>
            </a:r>
            <a:r>
              <a:rPr lang="it-IT" sz="2300" smtClean="0"/>
              <a:t>e mappatura dei diversi processi aziendali;</a:t>
            </a:r>
          </a:p>
          <a:p>
            <a:pPr marL="347663" indent="-347663" algn="just" eaLnBrk="1" hangingPunct="1">
              <a:lnSpc>
                <a:spcPct val="70000"/>
              </a:lnSpc>
              <a:buFont typeface="Arial" charset="0"/>
              <a:buNone/>
              <a:tabLst>
                <a:tab pos="347663" algn="l"/>
              </a:tabLst>
            </a:pPr>
            <a:endParaRPr lang="it-IT" sz="2300" smtClean="0"/>
          </a:p>
          <a:p>
            <a:pPr marL="347663" indent="-347663" algn="just" eaLnBrk="1" hangingPunct="1">
              <a:lnSpc>
                <a:spcPct val="70000"/>
              </a:lnSpc>
              <a:buFont typeface="Arial" charset="0"/>
              <a:buNone/>
              <a:tabLst>
                <a:tab pos="347663" algn="l"/>
              </a:tabLst>
            </a:pPr>
            <a:r>
              <a:rPr lang="it-IT" sz="2300" b="1" smtClean="0"/>
              <a:t>      redazione di un codice etico </a:t>
            </a:r>
            <a:r>
              <a:rPr lang="it-IT" sz="2300" smtClean="0"/>
              <a:t>definizione di un sistema disciplinare atto a sanzionare i  comportamenti lesivi del  modello organizzativo;</a:t>
            </a:r>
          </a:p>
          <a:p>
            <a:pPr marL="347663" indent="-347663" algn="just" eaLnBrk="1" hangingPunct="1">
              <a:lnSpc>
                <a:spcPct val="70000"/>
              </a:lnSpc>
              <a:buFont typeface="Arial" charset="0"/>
              <a:buNone/>
              <a:tabLst>
                <a:tab pos="347663" algn="l"/>
              </a:tabLst>
            </a:pPr>
            <a:endParaRPr lang="it-IT" sz="2300" b="1" smtClean="0"/>
          </a:p>
          <a:p>
            <a:pPr marL="347663" indent="-347663" algn="just" eaLnBrk="1" hangingPunct="1">
              <a:lnSpc>
                <a:spcPct val="70000"/>
              </a:lnSpc>
              <a:buFont typeface="Arial" charset="0"/>
              <a:buNone/>
              <a:tabLst>
                <a:tab pos="347663" algn="l"/>
              </a:tabLst>
            </a:pPr>
            <a:r>
              <a:rPr lang="it-IT" sz="2300" b="1" smtClean="0"/>
              <a:t>     costituzione di un apposito organismo di controllo</a:t>
            </a:r>
            <a:r>
              <a:rPr lang="it-IT" sz="2300" smtClean="0"/>
              <a:t>, che vigili sul corretto funzionamento del modello organizzativo; </a:t>
            </a:r>
          </a:p>
          <a:p>
            <a:pPr marL="347663" indent="-347663" algn="just" eaLnBrk="1" hangingPunct="1">
              <a:lnSpc>
                <a:spcPct val="70000"/>
              </a:lnSpc>
              <a:buFont typeface="Arial" charset="0"/>
              <a:buNone/>
              <a:tabLst>
                <a:tab pos="347663" algn="l"/>
              </a:tabLst>
            </a:pPr>
            <a:endParaRPr lang="it-IT" sz="2300" smtClean="0"/>
          </a:p>
          <a:p>
            <a:pPr marL="347663" indent="-347663" algn="just" eaLnBrk="1" hangingPunct="1">
              <a:lnSpc>
                <a:spcPct val="70000"/>
              </a:lnSpc>
              <a:buFont typeface="Arial" charset="0"/>
              <a:buNone/>
              <a:tabLst>
                <a:tab pos="347663" algn="l"/>
              </a:tabLst>
            </a:pPr>
            <a:r>
              <a:rPr lang="it-IT" sz="2300" smtClean="0"/>
              <a:t>     selezione dei processi sensibili ai fini delle ipotesi di reato predefinite e graduazione secondo una </a:t>
            </a:r>
            <a:r>
              <a:rPr lang="it-IT" sz="2300" b="1" smtClean="0"/>
              <a:t>scala di priorità di esposizione ai rischi</a:t>
            </a:r>
            <a:r>
              <a:rPr lang="it-IT" sz="2300" smtClean="0"/>
              <a:t>;</a:t>
            </a:r>
          </a:p>
          <a:p>
            <a:pPr marL="347663" indent="-347663" algn="just" eaLnBrk="1" hangingPunct="1">
              <a:lnSpc>
                <a:spcPct val="70000"/>
              </a:lnSpc>
              <a:tabLst>
                <a:tab pos="347663" algn="l"/>
              </a:tabLst>
            </a:pPr>
            <a:endParaRPr lang="it-IT" sz="2300" smtClean="0"/>
          </a:p>
          <a:p>
            <a:pPr marL="347663" indent="-347663" algn="just" eaLnBrk="1" hangingPunct="1">
              <a:lnSpc>
                <a:spcPct val="70000"/>
              </a:lnSpc>
              <a:buFont typeface="Arial" charset="0"/>
              <a:buNone/>
              <a:tabLst>
                <a:tab pos="347663" algn="l"/>
              </a:tabLst>
            </a:pPr>
            <a:r>
              <a:rPr lang="it-IT" sz="2300" smtClean="0"/>
              <a:t>     </a:t>
            </a:r>
            <a:r>
              <a:rPr lang="it-IT" sz="2300" b="1" smtClean="0"/>
              <a:t>descrizione delle modalità di possibile commissione dei reati </a:t>
            </a:r>
            <a:r>
              <a:rPr lang="it-IT" sz="2300" smtClean="0"/>
              <a:t>ipotizzabili nell’ambito di ciascun processo aziendale.</a:t>
            </a:r>
          </a:p>
          <a:p>
            <a:pPr marL="347663" indent="-347663" algn="just" eaLnBrk="1" hangingPunct="1">
              <a:lnSpc>
                <a:spcPct val="70000"/>
              </a:lnSpc>
              <a:buFont typeface="Arial" charset="0"/>
              <a:buNone/>
              <a:tabLst>
                <a:tab pos="347663" algn="l"/>
              </a:tabLst>
            </a:pPr>
            <a:endParaRPr lang="it-IT" sz="2300" smtClean="0"/>
          </a:p>
          <a:p>
            <a:pPr marL="347663" indent="-347663" algn="just" eaLnBrk="1" hangingPunct="1">
              <a:lnSpc>
                <a:spcPct val="70000"/>
              </a:lnSpc>
              <a:buFont typeface="Arial" charset="0"/>
              <a:buNone/>
              <a:tabLst>
                <a:tab pos="347663" algn="l"/>
              </a:tabLst>
            </a:pPr>
            <a:r>
              <a:rPr lang="it-IT" sz="2300" smtClean="0"/>
              <a:t>     </a:t>
            </a:r>
          </a:p>
          <a:p>
            <a:pPr marL="347663" indent="-347663" algn="just" eaLnBrk="1" hangingPunct="1">
              <a:lnSpc>
                <a:spcPct val="70000"/>
              </a:lnSpc>
              <a:buFont typeface="Arial" charset="0"/>
              <a:buNone/>
              <a:tabLst>
                <a:tab pos="347663" algn="l"/>
              </a:tabLst>
            </a:pPr>
            <a:endParaRPr lang="it-IT" sz="1300" smtClean="0"/>
          </a:p>
          <a:p>
            <a:pPr marL="347663" indent="-347663" eaLnBrk="1" hangingPunct="1">
              <a:lnSpc>
                <a:spcPct val="80000"/>
              </a:lnSpc>
              <a:tabLst>
                <a:tab pos="347663" algn="l"/>
              </a:tabLst>
            </a:pPr>
            <a:endParaRPr lang="it-IT" sz="1000" smtClean="0"/>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olo 1"/>
          <p:cNvSpPr>
            <a:spLocks noGrp="1"/>
          </p:cNvSpPr>
          <p:nvPr>
            <p:ph type="title"/>
          </p:nvPr>
        </p:nvSpPr>
        <p:spPr>
          <a:xfrm>
            <a:off x="457200" y="274638"/>
            <a:ext cx="8229600" cy="939800"/>
          </a:xfrm>
        </p:spPr>
        <p:txBody>
          <a:bodyPr/>
          <a:lstStyle/>
          <a:p>
            <a:pPr eaLnBrk="1" hangingPunct="1"/>
            <a:r>
              <a:rPr lang="it-IT" smtClean="0"/>
              <a:t>La giurisprudenza….</a:t>
            </a:r>
          </a:p>
        </p:txBody>
      </p:sp>
      <p:sp>
        <p:nvSpPr>
          <p:cNvPr id="3" name="Segnaposto contenuto 2"/>
          <p:cNvSpPr>
            <a:spLocks noGrp="1"/>
          </p:cNvSpPr>
          <p:nvPr>
            <p:ph idx="1"/>
          </p:nvPr>
        </p:nvSpPr>
        <p:spPr>
          <a:xfrm>
            <a:off x="0" y="1143000"/>
            <a:ext cx="8929688" cy="5715000"/>
          </a:xfrm>
        </p:spPr>
        <p:txBody>
          <a:bodyPr rtlCol="0">
            <a:noAutofit/>
          </a:bodyPr>
          <a:lstStyle/>
          <a:p>
            <a:pPr algn="just" eaLnBrk="1" fontAlgn="auto" hangingPunct="1">
              <a:spcAft>
                <a:spcPts val="0"/>
              </a:spcAft>
              <a:buFont typeface="Arial" pitchFamily="34" charset="0"/>
              <a:buChar char="•"/>
              <a:defRPr/>
            </a:pPr>
            <a:r>
              <a:rPr lang="it-IT" sz="2700" dirty="0" smtClean="0"/>
              <a:t>La responsabilità ex </a:t>
            </a:r>
            <a:r>
              <a:rPr lang="it-IT" sz="2700" dirty="0" err="1" smtClean="0"/>
              <a:t>D.Lgs</a:t>
            </a:r>
            <a:r>
              <a:rPr lang="it-IT" sz="2700" dirty="0" smtClean="0"/>
              <a:t> 231/01 è una “responsabilità diretta” in quanto deriva da un fatto proprio dell’ente, cioè da una </a:t>
            </a:r>
            <a:r>
              <a:rPr lang="it-IT" sz="2700" b="1" dirty="0" smtClean="0">
                <a:effectLst>
                  <a:outerShdw blurRad="38100" dist="38100" dir="2700000" algn="tl">
                    <a:srgbClr val="000000">
                      <a:alpha val="43137"/>
                    </a:srgbClr>
                  </a:outerShdw>
                </a:effectLst>
              </a:rPr>
              <a:t>“colpa dell’organizzazione” </a:t>
            </a:r>
            <a:r>
              <a:rPr lang="it-IT" sz="2700" dirty="0" smtClean="0"/>
              <a:t>dell’impresa (</a:t>
            </a:r>
            <a:r>
              <a:rPr lang="it-IT" sz="2700" dirty="0" err="1" smtClean="0"/>
              <a:t>Cass</a:t>
            </a:r>
            <a:r>
              <a:rPr lang="it-IT" sz="2700" dirty="0" smtClean="0"/>
              <a:t> </a:t>
            </a:r>
            <a:r>
              <a:rPr lang="it-IT" sz="2700" dirty="0" err="1" smtClean="0"/>
              <a:t>pen</a:t>
            </a:r>
            <a:r>
              <a:rPr lang="it-IT" sz="2700" dirty="0" smtClean="0"/>
              <a:t>, sez. II, 30 gennaio 2006 n. 3615)</a:t>
            </a:r>
          </a:p>
          <a:p>
            <a:pPr algn="just" eaLnBrk="1" fontAlgn="auto" hangingPunct="1">
              <a:spcAft>
                <a:spcPts val="0"/>
              </a:spcAft>
              <a:buFont typeface="Arial" pitchFamily="34" charset="0"/>
              <a:buChar char="•"/>
              <a:defRPr/>
            </a:pPr>
            <a:endParaRPr lang="it-IT" sz="2700" dirty="0" smtClean="0"/>
          </a:p>
          <a:p>
            <a:pPr algn="just" eaLnBrk="1" fontAlgn="auto" hangingPunct="1">
              <a:spcAft>
                <a:spcPts val="0"/>
              </a:spcAft>
              <a:buFont typeface="Arial" pitchFamily="34" charset="0"/>
              <a:buChar char="•"/>
              <a:defRPr/>
            </a:pPr>
            <a:r>
              <a:rPr lang="it-IT" sz="2700" dirty="0" smtClean="0"/>
              <a:t>“E’ implicata una forma nuova, normativa, di colpevolezza </a:t>
            </a:r>
            <a:r>
              <a:rPr lang="it-IT" sz="2700" b="1" dirty="0" smtClean="0"/>
              <a:t>per omissione organizzativa e gestionale</a:t>
            </a:r>
            <a:r>
              <a:rPr lang="it-IT" sz="2700" dirty="0" smtClean="0"/>
              <a:t>” (Cass. </a:t>
            </a:r>
            <a:r>
              <a:rPr lang="it-IT" sz="2700" dirty="0" err="1" smtClean="0"/>
              <a:t>pen</a:t>
            </a:r>
            <a:r>
              <a:rPr lang="it-IT" sz="2700" dirty="0" smtClean="0"/>
              <a:t>., n.36083/2009)</a:t>
            </a:r>
          </a:p>
          <a:p>
            <a:pPr algn="just" eaLnBrk="1" fontAlgn="auto" hangingPunct="1">
              <a:spcAft>
                <a:spcPts val="0"/>
              </a:spcAft>
              <a:buFont typeface="Arial" pitchFamily="34" charset="0"/>
              <a:buChar char="•"/>
              <a:defRPr/>
            </a:pPr>
            <a:endParaRPr lang="it-IT" sz="2700" dirty="0" smtClean="0"/>
          </a:p>
          <a:p>
            <a:pPr algn="just" eaLnBrk="1" fontAlgn="auto" hangingPunct="1">
              <a:spcAft>
                <a:spcPts val="0"/>
              </a:spcAft>
              <a:buFont typeface="Arial" pitchFamily="34" charset="0"/>
              <a:buChar char="•"/>
              <a:defRPr/>
            </a:pPr>
            <a:r>
              <a:rPr lang="it-IT" sz="2700" dirty="0" smtClean="0"/>
              <a:t>La Cassazione, con sent. 20 aprile 2011 n. 15657 mutando un precedente orientamento ha stabilito l’applicabilità della disciplina del </a:t>
            </a:r>
            <a:r>
              <a:rPr lang="it-IT" sz="2700" dirty="0" err="1" smtClean="0"/>
              <a:t>D.Lgs.</a:t>
            </a:r>
            <a:r>
              <a:rPr lang="it-IT" sz="2700" dirty="0" smtClean="0"/>
              <a:t> 231/2001 </a:t>
            </a:r>
            <a:r>
              <a:rPr lang="it-IT" sz="2700" b="1" u="sng" dirty="0" smtClean="0"/>
              <a:t>anche alle imprese individuali.</a:t>
            </a:r>
            <a:endParaRPr lang="it-IT" sz="2700" b="1" u="sng" dirty="0"/>
          </a:p>
        </p:txBody>
      </p:sp>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olo 1"/>
          <p:cNvSpPr>
            <a:spLocks noGrp="1"/>
          </p:cNvSpPr>
          <p:nvPr>
            <p:ph type="title"/>
          </p:nvPr>
        </p:nvSpPr>
        <p:spPr/>
        <p:txBody>
          <a:bodyPr/>
          <a:lstStyle/>
          <a:p>
            <a:pPr eaLnBrk="1" hangingPunct="1"/>
            <a:r>
              <a:rPr lang="it-IT" smtClean="0"/>
              <a:t>Ancora la giurisprudenza….. </a:t>
            </a:r>
          </a:p>
        </p:txBody>
      </p:sp>
      <p:sp>
        <p:nvSpPr>
          <p:cNvPr id="3" name="Segnaposto contenuto 2"/>
          <p:cNvSpPr>
            <a:spLocks noGrp="1"/>
          </p:cNvSpPr>
          <p:nvPr>
            <p:ph idx="1"/>
          </p:nvPr>
        </p:nvSpPr>
        <p:spPr>
          <a:xfrm>
            <a:off x="285750" y="1600200"/>
            <a:ext cx="8401050" cy="4900613"/>
          </a:xfrm>
        </p:spPr>
        <p:txBody>
          <a:bodyPr rtlCol="0">
            <a:normAutofit fontScale="77500" lnSpcReduction="20000"/>
          </a:bodyPr>
          <a:lstStyle/>
          <a:p>
            <a:pPr algn="just" eaLnBrk="1" fontAlgn="auto" hangingPunct="1">
              <a:spcAft>
                <a:spcPts val="0"/>
              </a:spcAft>
              <a:buFont typeface="Arial" pitchFamily="34" charset="0"/>
              <a:buChar char="•"/>
              <a:defRPr/>
            </a:pPr>
            <a:r>
              <a:rPr lang="it-IT" sz="3600" dirty="0" smtClean="0"/>
              <a:t>“</a:t>
            </a:r>
            <a:r>
              <a:rPr lang="it-IT" sz="3600" b="1" i="1" dirty="0" smtClean="0"/>
              <a:t>la natura pubblicistica di un ente è condizione necessaria, ma non sufficiente, all'esonero dalla disciplina in discorso</a:t>
            </a:r>
            <a:r>
              <a:rPr lang="it-IT" sz="3600" i="1" dirty="0" smtClean="0"/>
              <a:t>, dovendo altresì concorrere la condizione che l'ente medesimo non svolga attività economica”. </a:t>
            </a:r>
            <a:r>
              <a:rPr lang="it-IT" sz="2800" b="1" dirty="0" smtClean="0"/>
              <a:t>(Corte di Cassazione, sez. II penale, sentenza n. 28699 del 21.07.2010)</a:t>
            </a:r>
          </a:p>
          <a:p>
            <a:pPr algn="just" eaLnBrk="1" fontAlgn="auto" hangingPunct="1">
              <a:spcAft>
                <a:spcPts val="0"/>
              </a:spcAft>
              <a:buFont typeface="Arial" pitchFamily="34" charset="0"/>
              <a:buChar char="•"/>
              <a:defRPr/>
            </a:pPr>
            <a:endParaRPr lang="it-IT" sz="2800" b="1" dirty="0" smtClean="0"/>
          </a:p>
          <a:p>
            <a:pPr algn="just" eaLnBrk="1" fontAlgn="auto" hangingPunct="1">
              <a:spcAft>
                <a:spcPts val="0"/>
              </a:spcAft>
              <a:buFont typeface="Arial" pitchFamily="34" charset="0"/>
              <a:buChar char="•"/>
              <a:defRPr/>
            </a:pPr>
            <a:r>
              <a:rPr lang="it-IT" sz="3600" i="1" dirty="0" smtClean="0"/>
              <a:t>“Il sistema sanzionatorio proposto dal d. </a:t>
            </a:r>
            <a:r>
              <a:rPr lang="it-IT" sz="3600" i="1" dirty="0" err="1" smtClean="0"/>
              <a:t>lgs</a:t>
            </a:r>
            <a:r>
              <a:rPr lang="it-IT" sz="3600" i="1" dirty="0" smtClean="0"/>
              <a:t>. n. 231 rivela uno stretto rapporto funzionale tra la responsabilità accertata e la sanzione da applicare, opera certamente sul piano della deterrenza e </a:t>
            </a:r>
            <a:r>
              <a:rPr lang="it-IT" sz="3600" b="1" i="1" dirty="0" smtClean="0"/>
              <a:t>persegue una massiccia finalità </a:t>
            </a:r>
            <a:r>
              <a:rPr lang="it-IT" sz="3600" b="1" i="1" dirty="0" err="1" smtClean="0"/>
              <a:t>special-preventiva</a:t>
            </a:r>
            <a:r>
              <a:rPr lang="it-IT" sz="3600" i="1" dirty="0" smtClean="0"/>
              <a:t>” </a:t>
            </a:r>
            <a:r>
              <a:rPr lang="it-IT" sz="2800" b="1" i="1" dirty="0" smtClean="0"/>
              <a:t>(Cass. Pen., Sezioni Unite 27 marzo 2008 n. 26654)</a:t>
            </a:r>
            <a:endParaRPr lang="it-IT" sz="2800" b="1" i="1" dirty="0"/>
          </a:p>
        </p:txBody>
      </p:sp>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p:txBody>
          <a:bodyPr rtlCol="0">
            <a:normAutofit fontScale="90000"/>
          </a:bodyPr>
          <a:lstStyle/>
          <a:p>
            <a:pPr eaLnBrk="1" fontAlgn="auto" hangingPunct="1">
              <a:spcAft>
                <a:spcPts val="0"/>
              </a:spcAft>
              <a:defRPr/>
            </a:pPr>
            <a:r>
              <a:rPr lang="it-IT" b="1" dirty="0" smtClean="0"/>
              <a:t/>
            </a:r>
            <a:br>
              <a:rPr lang="it-IT" b="1" dirty="0" smtClean="0"/>
            </a:br>
            <a:r>
              <a:rPr lang="it-IT" b="1" dirty="0" smtClean="0"/>
              <a:t>Misure Cautelari e/o accessorie disposte dal Giudice Penale</a:t>
            </a:r>
            <a:br>
              <a:rPr lang="it-IT" b="1" dirty="0" smtClean="0"/>
            </a:br>
            <a:endParaRPr lang="it-IT" dirty="0"/>
          </a:p>
        </p:txBody>
      </p:sp>
      <p:sp>
        <p:nvSpPr>
          <p:cNvPr id="3" name="Segnaposto contenuto 2"/>
          <p:cNvSpPr>
            <a:spLocks noGrp="1"/>
          </p:cNvSpPr>
          <p:nvPr>
            <p:ph idx="4294967295"/>
          </p:nvPr>
        </p:nvSpPr>
        <p:spPr>
          <a:xfrm>
            <a:off x="285750" y="1600200"/>
            <a:ext cx="8572500" cy="4900613"/>
          </a:xfrm>
        </p:spPr>
        <p:txBody>
          <a:bodyPr rtlCol="0">
            <a:normAutofit fontScale="85000" lnSpcReduction="20000"/>
          </a:bodyPr>
          <a:lstStyle/>
          <a:p>
            <a:pPr algn="just" eaLnBrk="1" fontAlgn="auto" hangingPunct="1">
              <a:spcAft>
                <a:spcPts val="0"/>
              </a:spcAft>
              <a:buFont typeface="Arial" pitchFamily="34" charset="0"/>
              <a:buNone/>
              <a:defRPr/>
            </a:pPr>
            <a:r>
              <a:rPr lang="it-IT" b="1" dirty="0" smtClean="0"/>
              <a:t>a</a:t>
            </a:r>
            <a:r>
              <a:rPr lang="it-IT" b="1" dirty="0"/>
              <a:t>) Interdizione dall’esercizio dell’attività</a:t>
            </a:r>
          </a:p>
          <a:p>
            <a:pPr algn="just" eaLnBrk="1" fontAlgn="auto" hangingPunct="1">
              <a:spcAft>
                <a:spcPts val="0"/>
              </a:spcAft>
              <a:buFont typeface="Arial" pitchFamily="34" charset="0"/>
              <a:buNone/>
              <a:defRPr/>
            </a:pPr>
            <a:r>
              <a:rPr lang="it-IT" b="1" dirty="0"/>
              <a:t>b) Sospensione autorizzazioni, licenze o concessioni;</a:t>
            </a:r>
          </a:p>
          <a:p>
            <a:pPr algn="just" eaLnBrk="1" fontAlgn="auto" hangingPunct="1">
              <a:spcAft>
                <a:spcPts val="0"/>
              </a:spcAft>
              <a:buFont typeface="Arial" pitchFamily="34" charset="0"/>
              <a:buNone/>
              <a:defRPr/>
            </a:pPr>
            <a:r>
              <a:rPr lang="it-IT" b="1" dirty="0"/>
              <a:t>c) Revoca autorizzazioni, licenze o concessioni;</a:t>
            </a:r>
          </a:p>
          <a:p>
            <a:pPr algn="just" eaLnBrk="1" fontAlgn="auto" hangingPunct="1">
              <a:spcAft>
                <a:spcPts val="0"/>
              </a:spcAft>
              <a:buFont typeface="Arial" pitchFamily="34" charset="0"/>
              <a:buNone/>
              <a:defRPr/>
            </a:pPr>
            <a:r>
              <a:rPr lang="it-IT" b="1" dirty="0"/>
              <a:t>d) Divieto di contrattare con la pubblica amministrazione;</a:t>
            </a:r>
          </a:p>
          <a:p>
            <a:pPr algn="just" eaLnBrk="1" fontAlgn="auto" hangingPunct="1">
              <a:spcAft>
                <a:spcPts val="0"/>
              </a:spcAft>
              <a:buFont typeface="Arial" pitchFamily="34" charset="0"/>
              <a:buNone/>
              <a:defRPr/>
            </a:pPr>
            <a:r>
              <a:rPr lang="it-IT" b="1" dirty="0"/>
              <a:t>e) Esclusione o revoca da agevolazioni, finanziamenti, contributi o sussidi;</a:t>
            </a:r>
          </a:p>
          <a:p>
            <a:pPr algn="just" eaLnBrk="1" fontAlgn="auto" hangingPunct="1">
              <a:spcAft>
                <a:spcPts val="0"/>
              </a:spcAft>
              <a:buFont typeface="Arial" pitchFamily="34" charset="0"/>
              <a:buNone/>
              <a:defRPr/>
            </a:pPr>
            <a:r>
              <a:rPr lang="it-IT" b="1" dirty="0"/>
              <a:t>f) </a:t>
            </a:r>
            <a:r>
              <a:rPr lang="it-IT" b="1" dirty="0" smtClean="0"/>
              <a:t>   Divieto </a:t>
            </a:r>
            <a:r>
              <a:rPr lang="it-IT" b="1" dirty="0"/>
              <a:t>di pubblicizzare beni o servizi;</a:t>
            </a:r>
          </a:p>
          <a:p>
            <a:pPr algn="just" eaLnBrk="1" fontAlgn="auto" hangingPunct="1">
              <a:spcAft>
                <a:spcPts val="0"/>
              </a:spcAft>
              <a:buFont typeface="Arial" pitchFamily="34" charset="0"/>
              <a:buNone/>
              <a:defRPr/>
            </a:pPr>
            <a:r>
              <a:rPr lang="it-IT" b="1" dirty="0"/>
              <a:t>g) </a:t>
            </a:r>
            <a:r>
              <a:rPr lang="it-IT" b="1" dirty="0" smtClean="0"/>
              <a:t>  Commissariamento </a:t>
            </a:r>
            <a:r>
              <a:rPr lang="it-IT" b="1" dirty="0"/>
              <a:t>Giudiziale;</a:t>
            </a:r>
          </a:p>
          <a:p>
            <a:pPr algn="just" eaLnBrk="1" fontAlgn="auto" hangingPunct="1">
              <a:spcAft>
                <a:spcPts val="0"/>
              </a:spcAft>
              <a:buFont typeface="Arial" pitchFamily="34" charset="0"/>
              <a:buNone/>
              <a:defRPr/>
            </a:pPr>
            <a:r>
              <a:rPr lang="it-IT" b="1" dirty="0"/>
              <a:t>h) Sequestro preventivo e </a:t>
            </a:r>
            <a:r>
              <a:rPr lang="it-IT" b="1" dirty="0" smtClean="0"/>
              <a:t>conservativo;</a:t>
            </a:r>
            <a:endParaRPr lang="it-IT" b="1" dirty="0"/>
          </a:p>
          <a:p>
            <a:pPr algn="just" eaLnBrk="1" fontAlgn="auto" hangingPunct="1">
              <a:spcAft>
                <a:spcPts val="0"/>
              </a:spcAft>
              <a:buFont typeface="Arial" pitchFamily="34" charset="0"/>
              <a:buNone/>
              <a:defRPr/>
            </a:pPr>
            <a:r>
              <a:rPr lang="it-IT" b="1" dirty="0"/>
              <a:t>i) </a:t>
            </a:r>
            <a:r>
              <a:rPr lang="it-IT" b="1" dirty="0" smtClean="0"/>
              <a:t> Confisca </a:t>
            </a:r>
            <a:r>
              <a:rPr lang="it-IT" b="1" dirty="0"/>
              <a:t>del profitto del reato;</a:t>
            </a:r>
          </a:p>
          <a:p>
            <a:pPr algn="just" eaLnBrk="1" fontAlgn="auto" hangingPunct="1">
              <a:spcAft>
                <a:spcPts val="0"/>
              </a:spcAft>
              <a:buFont typeface="Arial" pitchFamily="34" charset="0"/>
              <a:buNone/>
              <a:defRPr/>
            </a:pPr>
            <a:r>
              <a:rPr lang="it-IT" b="1" dirty="0"/>
              <a:t>j) </a:t>
            </a:r>
            <a:r>
              <a:rPr lang="it-IT" b="1" dirty="0" smtClean="0"/>
              <a:t> Pubblicazione </a:t>
            </a:r>
            <a:r>
              <a:rPr lang="it-IT" b="1" dirty="0"/>
              <a:t>della sentenza di condanna su quotidiani;</a:t>
            </a:r>
            <a:endParaRPr lang="it-IT" dirty="0"/>
          </a:p>
        </p:txBody>
      </p:sp>
    </p:spTree>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14313"/>
            <a:ext cx="8229600" cy="928687"/>
          </a:xfrm>
        </p:spPr>
        <p:txBody>
          <a:bodyPr rtlCol="0">
            <a:normAutofit/>
          </a:bodyPr>
          <a:lstStyle/>
          <a:p>
            <a:pPr eaLnBrk="1" fontAlgn="auto" hangingPunct="1">
              <a:spcAft>
                <a:spcPts val="0"/>
              </a:spcAft>
              <a:defRPr/>
            </a:pPr>
            <a:r>
              <a:rPr lang="it-IT" b="1" dirty="0" smtClean="0">
                <a:effectLst>
                  <a:outerShdw blurRad="38100" dist="38100" dir="2700000" algn="tl">
                    <a:srgbClr val="000000">
                      <a:alpha val="43137"/>
                    </a:srgbClr>
                  </a:outerShdw>
                </a:effectLst>
              </a:rPr>
              <a:t>In sintesi </a:t>
            </a:r>
            <a:r>
              <a:rPr lang="it-IT" b="1" dirty="0" err="1" smtClean="0">
                <a:effectLst>
                  <a:outerShdw blurRad="38100" dist="38100" dir="2700000" algn="tl">
                    <a:srgbClr val="000000">
                      <a:alpha val="43137"/>
                    </a:srgbClr>
                  </a:outerShdw>
                </a:effectLst>
              </a:rPr>
              <a:t>………</a:t>
            </a:r>
            <a:endParaRPr lang="it-IT" b="1" dirty="0">
              <a:effectLst>
                <a:outerShdw blurRad="38100" dist="38100" dir="2700000" algn="tl">
                  <a:srgbClr val="000000">
                    <a:alpha val="43137"/>
                  </a:srgbClr>
                </a:outerShdw>
              </a:effectLst>
            </a:endParaRPr>
          </a:p>
        </p:txBody>
      </p:sp>
      <p:sp>
        <p:nvSpPr>
          <p:cNvPr id="15362" name="Segnaposto contenuto 2"/>
          <p:cNvSpPr>
            <a:spLocks noGrp="1"/>
          </p:cNvSpPr>
          <p:nvPr>
            <p:ph idx="1"/>
          </p:nvPr>
        </p:nvSpPr>
        <p:spPr>
          <a:xfrm>
            <a:off x="214313" y="1285875"/>
            <a:ext cx="8643937" cy="5357813"/>
          </a:xfrm>
        </p:spPr>
        <p:txBody>
          <a:bodyPr/>
          <a:lstStyle/>
          <a:p>
            <a:pPr algn="just" eaLnBrk="1" hangingPunct="1">
              <a:lnSpc>
                <a:spcPct val="80000"/>
              </a:lnSpc>
            </a:pPr>
            <a:r>
              <a:rPr lang="it-IT" sz="2700" smtClean="0"/>
              <a:t>DEFINIZIONE D.LGS. 231/2001</a:t>
            </a:r>
          </a:p>
          <a:p>
            <a:pPr algn="just" eaLnBrk="1" hangingPunct="1">
              <a:lnSpc>
                <a:spcPct val="80000"/>
              </a:lnSpc>
            </a:pPr>
            <a:endParaRPr lang="it-IT" sz="2700" smtClean="0"/>
          </a:p>
          <a:p>
            <a:pPr algn="just" eaLnBrk="1" hangingPunct="1">
              <a:lnSpc>
                <a:spcPct val="80000"/>
              </a:lnSpc>
            </a:pPr>
            <a:r>
              <a:rPr lang="it-IT" sz="2700" smtClean="0"/>
              <a:t>SOGGETTI COINVOLTI</a:t>
            </a:r>
          </a:p>
          <a:p>
            <a:pPr algn="just" eaLnBrk="1" hangingPunct="1">
              <a:lnSpc>
                <a:spcPct val="80000"/>
              </a:lnSpc>
            </a:pPr>
            <a:endParaRPr lang="it-IT" sz="2700" smtClean="0"/>
          </a:p>
          <a:p>
            <a:pPr algn="just" eaLnBrk="1" hangingPunct="1">
              <a:lnSpc>
                <a:spcPct val="80000"/>
              </a:lnSpc>
            </a:pPr>
            <a:r>
              <a:rPr lang="it-IT" sz="2700" smtClean="0"/>
              <a:t>PRESUPPOSTO OGGETTIVO: reato commesso nell’interesse o a vantaggio dell’ente</a:t>
            </a:r>
          </a:p>
          <a:p>
            <a:pPr algn="just" eaLnBrk="1" hangingPunct="1">
              <a:lnSpc>
                <a:spcPct val="80000"/>
              </a:lnSpc>
            </a:pPr>
            <a:endParaRPr lang="it-IT" sz="2700" smtClean="0"/>
          </a:p>
          <a:p>
            <a:pPr algn="just" eaLnBrk="1" hangingPunct="1">
              <a:lnSpc>
                <a:spcPct val="80000"/>
              </a:lnSpc>
            </a:pPr>
            <a:r>
              <a:rPr lang="it-IT" sz="2700" smtClean="0"/>
              <a:t>PRESUPPOSTO SOGGETTIVO: reato commesso da soggetto apicale o da un suo subordinato </a:t>
            </a:r>
          </a:p>
          <a:p>
            <a:pPr algn="just" eaLnBrk="1" hangingPunct="1">
              <a:lnSpc>
                <a:spcPct val="80000"/>
              </a:lnSpc>
            </a:pPr>
            <a:endParaRPr lang="it-IT" sz="2700" smtClean="0"/>
          </a:p>
          <a:p>
            <a:pPr algn="just" eaLnBrk="1" hangingPunct="1">
              <a:lnSpc>
                <a:spcPct val="80000"/>
              </a:lnSpc>
            </a:pPr>
            <a:r>
              <a:rPr lang="it-IT" sz="2700" smtClean="0"/>
              <a:t>REATI PRESUPPOSTO  e REGIME SANZIONATORIO</a:t>
            </a:r>
          </a:p>
          <a:p>
            <a:pPr algn="just" eaLnBrk="1" hangingPunct="1">
              <a:lnSpc>
                <a:spcPct val="80000"/>
              </a:lnSpc>
            </a:pPr>
            <a:endParaRPr lang="it-IT" sz="2700" smtClean="0"/>
          </a:p>
          <a:p>
            <a:pPr algn="just" eaLnBrk="1" hangingPunct="1">
              <a:lnSpc>
                <a:spcPct val="80000"/>
              </a:lnSpc>
            </a:pPr>
            <a:r>
              <a:rPr lang="it-IT" sz="2700" smtClean="0"/>
              <a:t>MISURE CAUTELARI </a:t>
            </a:r>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a:bodyPr>
          <a:lstStyle/>
          <a:p>
            <a:pPr eaLnBrk="1" fontAlgn="auto" hangingPunct="1">
              <a:spcAft>
                <a:spcPts val="0"/>
              </a:spcAft>
              <a:defRPr/>
            </a:pPr>
            <a:r>
              <a:rPr lang="it-IT" b="1" dirty="0" smtClean="0">
                <a:effectLst>
                  <a:outerShdw blurRad="38100" dist="38100" dir="2700000" algn="tl">
                    <a:srgbClr val="000000">
                      <a:alpha val="43137"/>
                    </a:srgbClr>
                  </a:outerShdw>
                </a:effectLst>
              </a:rPr>
              <a:t>LE SANZIONI</a:t>
            </a:r>
          </a:p>
        </p:txBody>
      </p:sp>
      <p:sp>
        <p:nvSpPr>
          <p:cNvPr id="3" name="Segnaposto contenuto 2"/>
          <p:cNvSpPr>
            <a:spLocks noGrp="1"/>
          </p:cNvSpPr>
          <p:nvPr>
            <p:ph idx="1"/>
          </p:nvPr>
        </p:nvSpPr>
        <p:spPr>
          <a:xfrm>
            <a:off x="214313" y="1428750"/>
            <a:ext cx="8643937" cy="5143500"/>
          </a:xfrm>
        </p:spPr>
        <p:txBody>
          <a:bodyPr rtlCol="0">
            <a:normAutofit lnSpcReduction="10000"/>
          </a:bodyPr>
          <a:lstStyle/>
          <a:p>
            <a:pPr eaLnBrk="1" fontAlgn="auto" hangingPunct="1">
              <a:spcAft>
                <a:spcPts val="0"/>
              </a:spcAft>
              <a:buFont typeface="Arial" pitchFamily="34" charset="0"/>
              <a:buNone/>
              <a:defRPr/>
            </a:pPr>
            <a:r>
              <a:rPr lang="it-IT" dirty="0" smtClean="0"/>
              <a:t>    Le sanzioni previste per l’ente sono:</a:t>
            </a:r>
          </a:p>
          <a:p>
            <a:pPr eaLnBrk="1" fontAlgn="auto" hangingPunct="1">
              <a:spcAft>
                <a:spcPts val="0"/>
              </a:spcAft>
              <a:buFont typeface="Arial" pitchFamily="34" charset="0"/>
              <a:buNone/>
              <a:defRPr/>
            </a:pPr>
            <a:endParaRPr lang="it-IT" dirty="0" smtClean="0"/>
          </a:p>
          <a:p>
            <a:pPr eaLnBrk="1" fontAlgn="auto" hangingPunct="1">
              <a:spcAft>
                <a:spcPts val="0"/>
              </a:spcAft>
              <a:buFont typeface="Arial" pitchFamily="34" charset="0"/>
              <a:buNone/>
              <a:defRPr/>
            </a:pPr>
            <a:r>
              <a:rPr lang="it-IT" dirty="0" smtClean="0"/>
              <a:t>    1) sanzioni pecuniarie</a:t>
            </a:r>
          </a:p>
          <a:p>
            <a:pPr eaLnBrk="1" fontAlgn="auto" hangingPunct="1">
              <a:spcAft>
                <a:spcPts val="0"/>
              </a:spcAft>
              <a:buFont typeface="Arial" pitchFamily="34" charset="0"/>
              <a:buNone/>
              <a:defRPr/>
            </a:pPr>
            <a:endParaRPr lang="it-IT" dirty="0" smtClean="0"/>
          </a:p>
          <a:p>
            <a:pPr eaLnBrk="1" fontAlgn="auto" hangingPunct="1">
              <a:spcAft>
                <a:spcPts val="0"/>
              </a:spcAft>
              <a:buFont typeface="Arial" pitchFamily="34" charset="0"/>
              <a:buNone/>
              <a:defRPr/>
            </a:pPr>
            <a:r>
              <a:rPr lang="it-IT" dirty="0" smtClean="0"/>
              <a:t>    2) sanzioni </a:t>
            </a:r>
            <a:r>
              <a:rPr lang="it-IT" dirty="0" err="1" smtClean="0"/>
              <a:t>interdittive</a:t>
            </a:r>
            <a:endParaRPr lang="it-IT" dirty="0" smtClean="0"/>
          </a:p>
          <a:p>
            <a:pPr eaLnBrk="1" fontAlgn="auto" hangingPunct="1">
              <a:spcAft>
                <a:spcPts val="0"/>
              </a:spcAft>
              <a:buFont typeface="Arial" pitchFamily="34" charset="0"/>
              <a:buNone/>
              <a:defRPr/>
            </a:pPr>
            <a:endParaRPr lang="it-IT" dirty="0" smtClean="0"/>
          </a:p>
          <a:p>
            <a:pPr eaLnBrk="1" fontAlgn="auto" hangingPunct="1">
              <a:spcAft>
                <a:spcPts val="0"/>
              </a:spcAft>
              <a:buFont typeface="Arial" pitchFamily="34" charset="0"/>
              <a:buNone/>
              <a:defRPr/>
            </a:pPr>
            <a:r>
              <a:rPr lang="it-IT" dirty="0" smtClean="0"/>
              <a:t>    3) confisca</a:t>
            </a:r>
          </a:p>
          <a:p>
            <a:pPr eaLnBrk="1" fontAlgn="auto" hangingPunct="1">
              <a:spcAft>
                <a:spcPts val="0"/>
              </a:spcAft>
              <a:buFont typeface="Arial" pitchFamily="34" charset="0"/>
              <a:buNone/>
              <a:defRPr/>
            </a:pPr>
            <a:endParaRPr lang="it-IT" dirty="0" smtClean="0"/>
          </a:p>
          <a:p>
            <a:pPr eaLnBrk="1" fontAlgn="auto" hangingPunct="1">
              <a:spcAft>
                <a:spcPts val="0"/>
              </a:spcAft>
              <a:buFont typeface="Arial" pitchFamily="34" charset="0"/>
              <a:buNone/>
              <a:defRPr/>
            </a:pPr>
            <a:r>
              <a:rPr lang="it-IT" dirty="0" smtClean="0"/>
              <a:t>    4) pubblicazione della sentenza</a:t>
            </a:r>
            <a:endParaRPr lang="it-IT" dirty="0"/>
          </a:p>
        </p:txBody>
      </p:sp>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eaLnBrk="1" fontAlgn="auto" hangingPunct="1">
              <a:spcAft>
                <a:spcPts val="0"/>
              </a:spcAft>
              <a:defRPr/>
            </a:pPr>
            <a:r>
              <a:rPr lang="it-IT" b="1" dirty="0" smtClean="0">
                <a:effectLst>
                  <a:outerShdw blurRad="38100" dist="38100" dir="2700000" algn="tl">
                    <a:srgbClr val="000000">
                      <a:alpha val="43137"/>
                    </a:srgbClr>
                  </a:outerShdw>
                </a:effectLst>
              </a:rPr>
              <a:t>Le sanzioni pecuniarie:</a:t>
            </a:r>
            <a:br>
              <a:rPr lang="it-IT" b="1" dirty="0" smtClean="0">
                <a:effectLst>
                  <a:outerShdw blurRad="38100" dist="38100" dir="2700000" algn="tl">
                    <a:srgbClr val="000000">
                      <a:alpha val="43137"/>
                    </a:srgbClr>
                  </a:outerShdw>
                </a:effectLst>
              </a:rPr>
            </a:br>
            <a:endParaRPr lang="it-IT"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285750" y="928688"/>
            <a:ext cx="8643938" cy="5715000"/>
          </a:xfrm>
        </p:spPr>
        <p:txBody>
          <a:bodyPr rtlCol="0">
            <a:normAutofit fontScale="85000" lnSpcReduction="20000"/>
          </a:bodyPr>
          <a:lstStyle/>
          <a:p>
            <a:pPr algn="just" eaLnBrk="1" fontAlgn="auto" hangingPunct="1">
              <a:spcAft>
                <a:spcPts val="0"/>
              </a:spcAft>
              <a:buFont typeface="Arial" pitchFamily="34" charset="0"/>
              <a:buNone/>
              <a:defRPr/>
            </a:pPr>
            <a:r>
              <a:rPr lang="it-IT" b="1" dirty="0" smtClean="0">
                <a:effectLst>
                  <a:outerShdw blurRad="38100" dist="38100" dir="2700000" algn="tl">
                    <a:srgbClr val="000000">
                      <a:alpha val="43137"/>
                    </a:srgbClr>
                  </a:outerShdw>
                </a:effectLst>
              </a:rPr>
              <a:t>     Sono applicate attraverso un sistema di quote </a:t>
            </a:r>
            <a:r>
              <a:rPr lang="it-IT" dirty="0" smtClean="0"/>
              <a:t>in un numero non inferiore a 100 né superiore a 1000</a:t>
            </a:r>
          </a:p>
          <a:p>
            <a:pPr algn="just" eaLnBrk="1" fontAlgn="auto" hangingPunct="1">
              <a:spcAft>
                <a:spcPts val="0"/>
              </a:spcAft>
              <a:buFont typeface="Arial" pitchFamily="34" charset="0"/>
              <a:buNone/>
              <a:defRPr/>
            </a:pPr>
            <a:endParaRPr lang="it-IT" dirty="0" smtClean="0"/>
          </a:p>
          <a:p>
            <a:pPr algn="just" eaLnBrk="1" fontAlgn="auto" hangingPunct="1">
              <a:spcAft>
                <a:spcPts val="0"/>
              </a:spcAft>
              <a:buFont typeface="Arial" pitchFamily="34" charset="0"/>
              <a:buNone/>
              <a:defRPr/>
            </a:pPr>
            <a:r>
              <a:rPr lang="it-IT" dirty="0" smtClean="0"/>
              <a:t>     L’importo di una quota va </a:t>
            </a:r>
            <a:r>
              <a:rPr lang="it-IT" b="1" dirty="0" smtClean="0">
                <a:effectLst>
                  <a:outerShdw blurRad="38100" dist="38100" dir="2700000" algn="tl">
                    <a:srgbClr val="000000">
                      <a:alpha val="43137"/>
                    </a:srgbClr>
                  </a:outerShdw>
                </a:effectLst>
              </a:rPr>
              <a:t>da un minimo di 258 euro ad un massimo di 1.549 euro </a:t>
            </a:r>
            <a:r>
              <a:rPr lang="it-IT" dirty="0" smtClean="0"/>
              <a:t>ed è fissato sulla base delle condizioni economiche e patrimoniali dell’ente</a:t>
            </a:r>
          </a:p>
          <a:p>
            <a:pPr eaLnBrk="1" fontAlgn="auto" hangingPunct="1">
              <a:spcAft>
                <a:spcPts val="0"/>
              </a:spcAft>
              <a:buFont typeface="Arial" pitchFamily="34" charset="0"/>
              <a:buNone/>
              <a:defRPr/>
            </a:pPr>
            <a:r>
              <a:rPr lang="it-IT" dirty="0" smtClean="0"/>
              <a:t/>
            </a:r>
            <a:br>
              <a:rPr lang="it-IT" dirty="0" smtClean="0"/>
            </a:br>
            <a:endParaRPr lang="it-IT" dirty="0" smtClean="0"/>
          </a:p>
          <a:p>
            <a:pPr algn="just" eaLnBrk="1" fontAlgn="auto" hangingPunct="1">
              <a:spcAft>
                <a:spcPts val="0"/>
              </a:spcAft>
              <a:buFont typeface="Arial" pitchFamily="34" charset="0"/>
              <a:buNone/>
              <a:defRPr/>
            </a:pPr>
            <a:r>
              <a:rPr lang="it-IT" b="1" dirty="0" smtClean="0">
                <a:effectLst>
                  <a:outerShdw blurRad="38100" dist="38100" dir="2700000" algn="tl">
                    <a:srgbClr val="000000">
                      <a:alpha val="43137"/>
                    </a:srgbClr>
                  </a:outerShdw>
                </a:effectLst>
              </a:rPr>
              <a:t>      La determinazione Il numero delle quote tiene conto: </a:t>
            </a:r>
          </a:p>
          <a:p>
            <a:pPr algn="just" eaLnBrk="1" fontAlgn="auto" hangingPunct="1">
              <a:spcAft>
                <a:spcPts val="0"/>
              </a:spcAft>
              <a:buFont typeface="Arial" pitchFamily="34" charset="0"/>
              <a:buNone/>
              <a:defRPr/>
            </a:pPr>
            <a:r>
              <a:rPr lang="it-IT" dirty="0" smtClean="0"/>
              <a:t>      -   della gravità del fatto</a:t>
            </a:r>
          </a:p>
          <a:p>
            <a:pPr algn="just" eaLnBrk="1" fontAlgn="auto" hangingPunct="1">
              <a:spcAft>
                <a:spcPts val="0"/>
              </a:spcAft>
              <a:buFont typeface="Arial" pitchFamily="34" charset="0"/>
              <a:buNone/>
              <a:defRPr/>
            </a:pPr>
            <a:r>
              <a:rPr lang="it-IT" dirty="0" smtClean="0"/>
              <a:t>      -   del grado di responsabilità dell’ente</a:t>
            </a:r>
          </a:p>
          <a:p>
            <a:pPr marL="812800" indent="-812800" algn="just" eaLnBrk="1" fontAlgn="auto" hangingPunct="1">
              <a:spcAft>
                <a:spcPts val="0"/>
              </a:spcAft>
              <a:buFont typeface="Arial" pitchFamily="34" charset="0"/>
              <a:buNone/>
              <a:defRPr/>
            </a:pPr>
            <a:r>
              <a:rPr lang="it-IT" dirty="0" smtClean="0"/>
              <a:t>      - dell’attività svolta per eliminare o attenuare le conseguenze del reato e per prevenire la commissione di ulteriori illeciti</a:t>
            </a:r>
            <a:endParaRPr lang="it-IT" dirty="0"/>
          </a:p>
        </p:txBody>
      </p:sp>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a:bodyPr>
          <a:lstStyle/>
          <a:p>
            <a:pPr eaLnBrk="1" fontAlgn="auto" hangingPunct="1">
              <a:spcAft>
                <a:spcPts val="0"/>
              </a:spcAft>
              <a:defRPr/>
            </a:pPr>
            <a:r>
              <a:rPr lang="it-IT" b="1" dirty="0" smtClean="0">
                <a:effectLst>
                  <a:outerShdw blurRad="38100" dist="38100" dir="2700000" algn="tl">
                    <a:srgbClr val="000000">
                      <a:alpha val="43137"/>
                    </a:srgbClr>
                  </a:outerShdw>
                </a:effectLst>
              </a:rPr>
              <a:t>Le sanzioni </a:t>
            </a:r>
            <a:r>
              <a:rPr lang="it-IT" b="1" dirty="0" err="1" smtClean="0">
                <a:effectLst>
                  <a:outerShdw blurRad="38100" dist="38100" dir="2700000" algn="tl">
                    <a:srgbClr val="000000">
                      <a:alpha val="43137"/>
                    </a:srgbClr>
                  </a:outerShdw>
                </a:effectLst>
              </a:rPr>
              <a:t>Interdittive</a:t>
            </a:r>
            <a:r>
              <a:rPr lang="it-IT" b="1" dirty="0" smtClean="0">
                <a:effectLst>
                  <a:outerShdw blurRad="38100" dist="38100" dir="2700000" algn="tl">
                    <a:srgbClr val="000000">
                      <a:alpha val="43137"/>
                    </a:srgbClr>
                  </a:outerShdw>
                </a:effectLst>
              </a:rPr>
              <a:t> </a:t>
            </a:r>
            <a:endParaRPr lang="it-IT" b="1" dirty="0">
              <a:effectLst>
                <a:outerShdw blurRad="38100" dist="38100" dir="2700000" algn="tl">
                  <a:srgbClr val="000000">
                    <a:alpha val="43137"/>
                  </a:srgbClr>
                </a:outerShdw>
              </a:effectLst>
            </a:endParaRPr>
          </a:p>
        </p:txBody>
      </p:sp>
      <p:sp>
        <p:nvSpPr>
          <p:cNvPr id="35842" name="Segnaposto contenuto 2"/>
          <p:cNvSpPr>
            <a:spLocks noGrp="1"/>
          </p:cNvSpPr>
          <p:nvPr>
            <p:ph idx="1"/>
          </p:nvPr>
        </p:nvSpPr>
        <p:spPr>
          <a:xfrm>
            <a:off x="214313" y="1600200"/>
            <a:ext cx="8643937" cy="4972050"/>
          </a:xfrm>
        </p:spPr>
        <p:txBody>
          <a:bodyPr/>
          <a:lstStyle/>
          <a:p>
            <a:pPr marL="457200" indent="-457200" algn="just" eaLnBrk="1" hangingPunct="1">
              <a:spcBef>
                <a:spcPct val="50000"/>
              </a:spcBef>
              <a:buFontTx/>
              <a:buAutoNum type="alphaLcPeriod"/>
            </a:pPr>
            <a:r>
              <a:rPr lang="it-IT" smtClean="0"/>
              <a:t>interdizione dall’esercizio dell’attività</a:t>
            </a:r>
          </a:p>
          <a:p>
            <a:pPr marL="457200" indent="-457200" algn="just" eaLnBrk="1" hangingPunct="1">
              <a:spcBef>
                <a:spcPct val="50000"/>
              </a:spcBef>
              <a:buFontTx/>
              <a:buAutoNum type="alphaLcPeriod"/>
            </a:pPr>
            <a:r>
              <a:rPr lang="it-IT" smtClean="0"/>
              <a:t>sospensione o revoca delle autorizzazioni, licenze o concessioni funzionali alla commissione dell’illecito</a:t>
            </a:r>
          </a:p>
          <a:p>
            <a:pPr marL="457200" indent="-457200" algn="just" eaLnBrk="1" hangingPunct="1">
              <a:spcBef>
                <a:spcPct val="50000"/>
              </a:spcBef>
              <a:buFontTx/>
              <a:buAutoNum type="alphaLcPeriod"/>
            </a:pPr>
            <a:r>
              <a:rPr lang="it-IT" smtClean="0"/>
              <a:t> divieto di contrarre con la P.A.</a:t>
            </a:r>
          </a:p>
          <a:p>
            <a:pPr marL="457200" indent="-457200" algn="just" eaLnBrk="1" hangingPunct="1">
              <a:spcBef>
                <a:spcPct val="50000"/>
              </a:spcBef>
              <a:buFontTx/>
              <a:buAutoNum type="alphaLcPeriod"/>
            </a:pPr>
            <a:r>
              <a:rPr lang="it-IT" smtClean="0"/>
              <a:t> esclusione da agevolazioni, finanziamenti, contributi o sussidi e/o revoca di quelli concessi</a:t>
            </a:r>
          </a:p>
          <a:p>
            <a:pPr marL="457200" indent="-457200" algn="just" eaLnBrk="1" hangingPunct="1">
              <a:spcBef>
                <a:spcPct val="50000"/>
              </a:spcBef>
              <a:buFontTx/>
              <a:buAutoNum type="alphaLcPeriod"/>
            </a:pPr>
            <a:r>
              <a:rPr lang="it-IT" smtClean="0"/>
              <a:t> divieto di pubblicizzare beni o servizi</a:t>
            </a:r>
          </a:p>
        </p:txBody>
      </p:sp>
    </p:spTree>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eaLnBrk="1" fontAlgn="auto" hangingPunct="1">
              <a:spcAft>
                <a:spcPts val="0"/>
              </a:spcAft>
              <a:defRPr/>
            </a:pPr>
            <a:r>
              <a:rPr lang="it-IT" b="1" dirty="0" smtClean="0">
                <a:effectLst>
                  <a:outerShdw blurRad="38100" dist="38100" dir="2700000" algn="tl">
                    <a:srgbClr val="000000">
                      <a:alpha val="43137"/>
                    </a:srgbClr>
                  </a:outerShdw>
                </a:effectLst>
              </a:rPr>
              <a:t>Condizioni per l’applicabilità delle sanzioni </a:t>
            </a:r>
            <a:r>
              <a:rPr lang="it-IT" b="1" dirty="0" err="1" smtClean="0">
                <a:effectLst>
                  <a:outerShdw blurRad="38100" dist="38100" dir="2700000" algn="tl">
                    <a:srgbClr val="000000">
                      <a:alpha val="43137"/>
                    </a:srgbClr>
                  </a:outerShdw>
                </a:effectLst>
              </a:rPr>
              <a:t>interdittive</a:t>
            </a:r>
            <a:endParaRPr lang="it-IT"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0" y="1412875"/>
            <a:ext cx="8929688" cy="5159375"/>
          </a:xfrm>
        </p:spPr>
        <p:txBody>
          <a:bodyPr>
            <a:normAutofit/>
          </a:bodyPr>
          <a:lstStyle/>
          <a:p>
            <a:pPr marL="609600" indent="-609600" algn="just" eaLnBrk="1" hangingPunct="1">
              <a:lnSpc>
                <a:spcPct val="90000"/>
              </a:lnSpc>
              <a:spcBef>
                <a:spcPct val="50000"/>
              </a:spcBef>
              <a:buFontTx/>
              <a:buAutoNum type="alphaLcPeriod"/>
              <a:defRPr/>
            </a:pPr>
            <a:r>
              <a:rPr lang="it-IT" sz="2700" smtClean="0"/>
              <a:t>Realizzazione di </a:t>
            </a:r>
            <a:r>
              <a:rPr lang="it-IT" sz="2700" b="1" u="sng" smtClean="0">
                <a:effectLst>
                  <a:outerShdw blurRad="38100" dist="38100" dir="2700000" algn="tl">
                    <a:srgbClr val="C0C0C0"/>
                  </a:outerShdw>
                </a:effectLst>
              </a:rPr>
              <a:t>un profitto di rilevante entità </a:t>
            </a:r>
            <a:r>
              <a:rPr lang="it-IT" sz="2700" b="1" smtClean="0">
                <a:effectLst>
                  <a:outerShdw blurRad="38100" dist="38100" dir="2700000" algn="tl">
                    <a:srgbClr val="C0C0C0"/>
                  </a:outerShdw>
                </a:effectLst>
              </a:rPr>
              <a:t> </a:t>
            </a:r>
            <a:r>
              <a:rPr lang="it-IT" sz="2700" smtClean="0">
                <a:effectLst>
                  <a:outerShdw blurRad="38100" dist="38100" dir="2700000" algn="tl">
                    <a:srgbClr val="C0C0C0"/>
                  </a:outerShdw>
                </a:effectLst>
              </a:rPr>
              <a:t>per</a:t>
            </a:r>
            <a:r>
              <a:rPr lang="it-IT" sz="2700" smtClean="0"/>
              <a:t> il reato commesso da soggetti in posizione apicale ovvero da soggetti sottoposti all’altrui direzione</a:t>
            </a:r>
          </a:p>
          <a:p>
            <a:pPr marL="609600" indent="-609600" algn="just" eaLnBrk="1" hangingPunct="1">
              <a:lnSpc>
                <a:spcPct val="90000"/>
              </a:lnSpc>
              <a:spcBef>
                <a:spcPct val="50000"/>
              </a:spcBef>
              <a:buFontTx/>
              <a:buAutoNum type="alphaLcPeriod"/>
              <a:defRPr/>
            </a:pPr>
            <a:r>
              <a:rPr lang="it-IT" sz="2700" smtClean="0"/>
              <a:t>la commissione del reato deve essere stata determinata o agevolata da </a:t>
            </a:r>
            <a:r>
              <a:rPr lang="it-IT" sz="2700" b="1" smtClean="0">
                <a:effectLst>
                  <a:outerShdw blurRad="38100" dist="38100" dir="2700000" algn="tl">
                    <a:srgbClr val="C0C0C0"/>
                  </a:outerShdw>
                </a:effectLst>
              </a:rPr>
              <a:t>gravi carenze organizzative</a:t>
            </a:r>
          </a:p>
          <a:p>
            <a:pPr marL="609600" indent="-609600" algn="just" eaLnBrk="1" hangingPunct="1">
              <a:lnSpc>
                <a:spcPct val="90000"/>
              </a:lnSpc>
              <a:spcBef>
                <a:spcPct val="50000"/>
              </a:spcBef>
              <a:buFontTx/>
              <a:buAutoNum type="alphaLcPeriod"/>
              <a:defRPr/>
            </a:pPr>
            <a:r>
              <a:rPr lang="it-IT" sz="2700" smtClean="0"/>
              <a:t> </a:t>
            </a:r>
            <a:r>
              <a:rPr lang="it-IT" sz="2700" b="1" u="sng" smtClean="0"/>
              <a:t>reiterazione degli illeciti</a:t>
            </a:r>
          </a:p>
          <a:p>
            <a:pPr marL="609600" indent="-609600" algn="just" eaLnBrk="1" hangingPunct="1">
              <a:lnSpc>
                <a:spcPct val="90000"/>
              </a:lnSpc>
              <a:spcBef>
                <a:spcPct val="50000"/>
              </a:spcBef>
              <a:buFontTx/>
              <a:buNone/>
              <a:defRPr/>
            </a:pPr>
            <a:r>
              <a:rPr lang="it-IT" sz="2000" b="1" smtClean="0"/>
              <a:t>          </a:t>
            </a:r>
            <a:r>
              <a:rPr lang="it-IT" sz="2400" i="1" smtClean="0"/>
              <a:t>Cassazione - Sezione sesta – sent. 31 maggio 2010, n. 20560 (corruzione di funzionari della Total Italia s.p.a.)</a:t>
            </a:r>
            <a:r>
              <a:rPr lang="it-IT" sz="2400" b="1" smtClean="0"/>
              <a:t> </a:t>
            </a:r>
            <a:r>
              <a:rPr lang="it-IT" sz="2400" b="1" u="sng" smtClean="0"/>
              <a:t>Sospensione dell'attività e nesso tra attività sospesa ed illecito accertato</a:t>
            </a:r>
            <a:r>
              <a:rPr lang="it-IT" sz="2400" smtClean="0"/>
              <a:t> </a:t>
            </a:r>
          </a:p>
          <a:p>
            <a:pPr marL="609600" indent="-609600" algn="just" eaLnBrk="1" hangingPunct="1">
              <a:lnSpc>
                <a:spcPct val="90000"/>
              </a:lnSpc>
              <a:spcBef>
                <a:spcPct val="50000"/>
              </a:spcBef>
              <a:buFont typeface="Arial" charset="0"/>
              <a:buNone/>
              <a:defRPr/>
            </a:pPr>
            <a:r>
              <a:rPr lang="it-IT" sz="2000" smtClean="0"/>
              <a:t>          L</a:t>
            </a:r>
            <a:r>
              <a:rPr lang="it-IT" sz="2700" smtClean="0"/>
              <a:t>e sanzioni interdittive hanno una </a:t>
            </a:r>
            <a:r>
              <a:rPr lang="it-IT" sz="2700" b="1" u="sng" smtClean="0"/>
              <a:t>durata non inferiore a 3 mesi e non superiore a 2 anni</a:t>
            </a:r>
          </a:p>
          <a:p>
            <a:pPr marL="609600" indent="-609600" eaLnBrk="1" hangingPunct="1">
              <a:lnSpc>
                <a:spcPct val="90000"/>
              </a:lnSpc>
              <a:defRPr/>
            </a:pPr>
            <a:endParaRPr lang="it-IT" sz="2700" smtClean="0"/>
          </a:p>
        </p:txBody>
      </p:sp>
    </p:spTree>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olo 1"/>
          <p:cNvSpPr>
            <a:spLocks noGrp="1"/>
          </p:cNvSpPr>
          <p:nvPr>
            <p:ph type="title" idx="4294967295"/>
          </p:nvPr>
        </p:nvSpPr>
        <p:spPr/>
        <p:txBody>
          <a:bodyPr/>
          <a:lstStyle/>
          <a:p>
            <a:pPr eaLnBrk="1" hangingPunct="1"/>
            <a:r>
              <a:rPr lang="it-IT" smtClean="0"/>
              <a:t>APPLICABILITA’ MISURE CAUTELARI</a:t>
            </a:r>
          </a:p>
        </p:txBody>
      </p:sp>
      <p:sp>
        <p:nvSpPr>
          <p:cNvPr id="3" name="Segnaposto contenuto 2"/>
          <p:cNvSpPr>
            <a:spLocks noGrp="1"/>
          </p:cNvSpPr>
          <p:nvPr>
            <p:ph idx="4294967295"/>
          </p:nvPr>
        </p:nvSpPr>
        <p:spPr>
          <a:xfrm>
            <a:off x="0" y="1357313"/>
            <a:ext cx="8858250" cy="5500687"/>
          </a:xfrm>
        </p:spPr>
        <p:txBody>
          <a:bodyPr rtlCol="0">
            <a:normAutofit fontScale="40000" lnSpcReduction="20000"/>
          </a:bodyPr>
          <a:lstStyle/>
          <a:p>
            <a:pPr marL="176213" indent="-176213" algn="just" eaLnBrk="1" fontAlgn="auto" hangingPunct="1">
              <a:spcAft>
                <a:spcPts val="0"/>
              </a:spcAft>
              <a:buFont typeface="Arial" pitchFamily="34" charset="0"/>
              <a:buNone/>
              <a:defRPr/>
            </a:pPr>
            <a:r>
              <a:rPr lang="it-IT" sz="5900" dirty="0" smtClean="0"/>
              <a:t>  Le </a:t>
            </a:r>
            <a:r>
              <a:rPr lang="it-IT" sz="5900" dirty="0"/>
              <a:t>misure cautelari possono essere applicate all'ente, in attesa del giudizio definitivo, a condizione che</a:t>
            </a:r>
            <a:r>
              <a:rPr lang="it-IT" sz="5900" dirty="0" smtClean="0"/>
              <a:t>:</a:t>
            </a:r>
          </a:p>
          <a:p>
            <a:pPr marL="0" indent="0" algn="just" eaLnBrk="1" fontAlgn="auto" hangingPunct="1">
              <a:spcAft>
                <a:spcPts val="0"/>
              </a:spcAft>
              <a:buFont typeface="Arial" pitchFamily="34" charset="0"/>
              <a:buNone/>
              <a:defRPr/>
            </a:pPr>
            <a:endParaRPr lang="it-IT" sz="5900" dirty="0"/>
          </a:p>
          <a:p>
            <a:pPr marL="176213" indent="-176213" algn="just" eaLnBrk="1" fontAlgn="auto" hangingPunct="1">
              <a:spcAft>
                <a:spcPts val="0"/>
              </a:spcAft>
              <a:buFontTx/>
              <a:buChar char="-"/>
              <a:defRPr/>
            </a:pPr>
            <a:r>
              <a:rPr lang="it-IT" sz="5900" dirty="0" smtClean="0"/>
              <a:t>il </a:t>
            </a:r>
            <a:r>
              <a:rPr lang="it-IT" sz="5900" dirty="0"/>
              <a:t>reato </a:t>
            </a:r>
            <a:r>
              <a:rPr lang="it-IT" sz="5900" dirty="0" smtClean="0"/>
              <a:t>contestato </a:t>
            </a:r>
            <a:r>
              <a:rPr lang="it-IT" sz="5900" dirty="0"/>
              <a:t>preveda </a:t>
            </a:r>
            <a:r>
              <a:rPr lang="it-IT" sz="5900" dirty="0" smtClean="0"/>
              <a:t>l'applicazione </a:t>
            </a:r>
            <a:r>
              <a:rPr lang="it-IT" sz="5900" dirty="0"/>
              <a:t>di sanzioni </a:t>
            </a:r>
            <a:r>
              <a:rPr lang="it-IT" sz="5900" dirty="0" err="1"/>
              <a:t>interdittive</a:t>
            </a:r>
            <a:r>
              <a:rPr lang="it-IT" sz="5900" dirty="0"/>
              <a:t> e </a:t>
            </a:r>
            <a:r>
              <a:rPr lang="it-IT" sz="5900" dirty="0" smtClean="0"/>
              <a:t>che la </a:t>
            </a:r>
            <a:r>
              <a:rPr lang="it-IT" sz="5900" dirty="0"/>
              <a:t>misura cautelare </a:t>
            </a:r>
            <a:r>
              <a:rPr lang="it-IT" sz="5900" dirty="0" smtClean="0"/>
              <a:t>adottata sia la </a:t>
            </a:r>
            <a:r>
              <a:rPr lang="it-IT" sz="5900" dirty="0"/>
              <a:t>medesima che sarebbe irrogata in caso di riconosciuta colpevolezza dell'ente</a:t>
            </a:r>
            <a:r>
              <a:rPr lang="it-IT" sz="5900" dirty="0" smtClean="0"/>
              <a:t>;</a:t>
            </a:r>
          </a:p>
          <a:p>
            <a:pPr marL="176213" indent="-176213" algn="just" eaLnBrk="1" fontAlgn="auto" hangingPunct="1">
              <a:spcAft>
                <a:spcPts val="0"/>
              </a:spcAft>
              <a:buFontTx/>
              <a:buChar char="-"/>
              <a:defRPr/>
            </a:pPr>
            <a:endParaRPr lang="it-IT" sz="5900" dirty="0"/>
          </a:p>
          <a:p>
            <a:pPr marL="176213" indent="-176213" algn="just" eaLnBrk="1" fontAlgn="auto" hangingPunct="1">
              <a:spcAft>
                <a:spcPts val="0"/>
              </a:spcAft>
              <a:buFontTx/>
              <a:buChar char="-"/>
              <a:defRPr/>
            </a:pPr>
            <a:r>
              <a:rPr lang="it-IT" sz="5900" dirty="0" smtClean="0"/>
              <a:t>esiste </a:t>
            </a:r>
            <a:r>
              <a:rPr lang="it-IT" sz="5900" dirty="0"/>
              <a:t>il pericolo, che in attesa del giudizio,  </a:t>
            </a:r>
            <a:r>
              <a:rPr lang="it-IT" sz="5900" b="1" dirty="0"/>
              <a:t>vengano commessi illeciti della stessa indole di quello per cui si procede</a:t>
            </a:r>
            <a:r>
              <a:rPr lang="it-IT" sz="5900" b="1" dirty="0" smtClean="0"/>
              <a:t>;</a:t>
            </a:r>
          </a:p>
          <a:p>
            <a:pPr marL="176213" indent="-176213" algn="just" eaLnBrk="1" fontAlgn="auto" hangingPunct="1">
              <a:spcAft>
                <a:spcPts val="0"/>
              </a:spcAft>
              <a:buFontTx/>
              <a:buChar char="-"/>
              <a:defRPr/>
            </a:pPr>
            <a:endParaRPr lang="it-IT" sz="5900" dirty="0"/>
          </a:p>
          <a:p>
            <a:pPr marL="176213" indent="-176213" algn="just" eaLnBrk="1" fontAlgn="auto" hangingPunct="1">
              <a:spcAft>
                <a:spcPts val="0"/>
              </a:spcAft>
              <a:buFontTx/>
              <a:buChar char="-"/>
              <a:defRPr/>
            </a:pPr>
            <a:r>
              <a:rPr lang="it-IT" sz="5900" dirty="0" smtClean="0"/>
              <a:t>sia effettuata (come </a:t>
            </a:r>
            <a:r>
              <a:rPr lang="it-IT" sz="5900" dirty="0"/>
              <a:t>richiesto dall'art. </a:t>
            </a:r>
            <a:r>
              <a:rPr lang="it-IT" sz="5900" dirty="0" smtClean="0"/>
              <a:t>13) </a:t>
            </a:r>
            <a:r>
              <a:rPr lang="it-IT" sz="5900" dirty="0"/>
              <a:t>una valutazione di massima circa la rilevante entità del profitto. </a:t>
            </a:r>
            <a:endParaRPr lang="it-IT" sz="5900" dirty="0" smtClean="0"/>
          </a:p>
          <a:p>
            <a:pPr marL="176213" indent="-176213" algn="just" eaLnBrk="1" fontAlgn="auto" hangingPunct="1">
              <a:spcAft>
                <a:spcPts val="0"/>
              </a:spcAft>
              <a:buFontTx/>
              <a:buChar char="-"/>
              <a:defRPr/>
            </a:pPr>
            <a:endParaRPr lang="it-IT" sz="5900" dirty="0"/>
          </a:p>
          <a:p>
            <a:pPr marL="176213" indent="-176213" algn="just" eaLnBrk="1" fontAlgn="auto" hangingPunct="1">
              <a:spcAft>
                <a:spcPts val="0"/>
              </a:spcAft>
              <a:buFont typeface="Arial" pitchFamily="34" charset="0"/>
              <a:buNone/>
              <a:defRPr/>
            </a:pPr>
            <a:r>
              <a:rPr lang="it-IT" sz="5900" dirty="0" smtClean="0"/>
              <a:t>   La </a:t>
            </a:r>
            <a:r>
              <a:rPr lang="it-IT" sz="5900" dirty="0"/>
              <a:t>rilevanza del profitto e la reiterazione dell'illecito costituiscono infatti due elementi da valutare per rendere possibile l'erogazione di sanzioni </a:t>
            </a:r>
            <a:r>
              <a:rPr lang="it-IT" sz="5900" dirty="0" err="1"/>
              <a:t>interdittive</a:t>
            </a:r>
            <a:r>
              <a:rPr lang="it-IT" sz="5900" dirty="0"/>
              <a:t> in fase cautelare.</a:t>
            </a:r>
          </a:p>
          <a:p>
            <a:pPr eaLnBrk="1" fontAlgn="auto" hangingPunct="1">
              <a:spcAft>
                <a:spcPts val="0"/>
              </a:spcAft>
              <a:buFont typeface="Arial" pitchFamily="34" charset="0"/>
              <a:buChar char="•"/>
              <a:defRPr/>
            </a:pPr>
            <a:endParaRPr lang="it-IT" dirty="0"/>
          </a:p>
        </p:txBody>
      </p:sp>
    </p:spTree>
  </p:cSld>
  <p:clrMapOvr>
    <a:masterClrMapping/>
  </p:clrMapOvr>
  <p:transition>
    <p:wipe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285750" y="500063"/>
            <a:ext cx="8572500" cy="1214437"/>
          </a:xfrm>
        </p:spPr>
        <p:txBody>
          <a:bodyPr rtlCol="0">
            <a:noAutofit/>
          </a:bodyPr>
          <a:lstStyle/>
          <a:p>
            <a:pPr eaLnBrk="1" fontAlgn="auto" hangingPunct="1">
              <a:spcAft>
                <a:spcPts val="0"/>
              </a:spcAft>
              <a:defRPr/>
            </a:pPr>
            <a:r>
              <a:rPr lang="it-IT" sz="3800" dirty="0" smtClean="0">
                <a:effectLst>
                  <a:outerShdw blurRad="38100" dist="38100" dir="2700000" algn="tl">
                    <a:srgbClr val="000000">
                      <a:alpha val="43137"/>
                    </a:srgbClr>
                  </a:outerShdw>
                </a:effectLst>
              </a:rPr>
              <a:t>Iscrizione nel registro delle notizie di reato </a:t>
            </a:r>
            <a:endParaRPr lang="it-IT" sz="3800" dirty="0">
              <a:effectLst>
                <a:outerShdw blurRad="38100" dist="38100" dir="2700000" algn="tl">
                  <a:srgbClr val="000000">
                    <a:alpha val="43137"/>
                  </a:srgbClr>
                </a:outerShdw>
              </a:effectLst>
            </a:endParaRPr>
          </a:p>
        </p:txBody>
      </p:sp>
      <p:sp>
        <p:nvSpPr>
          <p:cNvPr id="38914" name="Sottotitolo 2"/>
          <p:cNvSpPr>
            <a:spLocks noGrp="1"/>
          </p:cNvSpPr>
          <p:nvPr>
            <p:ph type="subTitle" idx="4294967295"/>
          </p:nvPr>
        </p:nvSpPr>
        <p:spPr>
          <a:xfrm>
            <a:off x="357188" y="1571625"/>
            <a:ext cx="8286750" cy="5000625"/>
          </a:xfrm>
        </p:spPr>
        <p:txBody>
          <a:bodyPr/>
          <a:lstStyle/>
          <a:p>
            <a:pPr marL="0" indent="0" algn="ctr" eaLnBrk="1" hangingPunct="1">
              <a:lnSpc>
                <a:spcPct val="90000"/>
              </a:lnSpc>
              <a:buFont typeface="Arial" charset="0"/>
              <a:buNone/>
            </a:pPr>
            <a:r>
              <a:rPr lang="it-IT" b="1" smtClean="0">
                <a:solidFill>
                  <a:srgbClr val="000000"/>
                </a:solidFill>
              </a:rPr>
              <a:t>Obbligatoria quando</a:t>
            </a:r>
            <a:r>
              <a:rPr lang="it-IT" smtClean="0">
                <a:solidFill>
                  <a:srgbClr val="000000"/>
                </a:solidFill>
              </a:rPr>
              <a:t>:</a:t>
            </a:r>
          </a:p>
          <a:p>
            <a:pPr marL="0" indent="0" algn="ctr" eaLnBrk="1" hangingPunct="1">
              <a:lnSpc>
                <a:spcPct val="90000"/>
              </a:lnSpc>
              <a:buFont typeface="Arial" charset="0"/>
              <a:buNone/>
            </a:pPr>
            <a:endParaRPr lang="it-IT" smtClean="0">
              <a:solidFill>
                <a:srgbClr val="000000"/>
              </a:solidFill>
            </a:endParaRPr>
          </a:p>
          <a:p>
            <a:pPr marL="0" indent="0" algn="just" eaLnBrk="1" hangingPunct="1">
              <a:lnSpc>
                <a:spcPct val="90000"/>
              </a:lnSpc>
              <a:buFont typeface="Arial" charset="0"/>
              <a:buNone/>
            </a:pPr>
            <a:r>
              <a:rPr lang="it-IT" smtClean="0">
                <a:solidFill>
                  <a:srgbClr val="000000"/>
                </a:solidFill>
              </a:rPr>
              <a:t>si procede per il reato presupposto </a:t>
            </a:r>
          </a:p>
          <a:p>
            <a:pPr marL="0" indent="0" algn="just" eaLnBrk="1" hangingPunct="1">
              <a:lnSpc>
                <a:spcPct val="90000"/>
              </a:lnSpc>
              <a:buFont typeface="Arial" charset="0"/>
              <a:buNone/>
            </a:pPr>
            <a:endParaRPr lang="it-IT" smtClean="0">
              <a:solidFill>
                <a:srgbClr val="000000"/>
              </a:solidFill>
            </a:endParaRPr>
          </a:p>
          <a:p>
            <a:pPr marL="0" indent="0" algn="just" eaLnBrk="1" hangingPunct="1">
              <a:lnSpc>
                <a:spcPct val="90000"/>
              </a:lnSpc>
              <a:buFont typeface="Arial" charset="0"/>
              <a:buNone/>
            </a:pPr>
            <a:r>
              <a:rPr lang="it-IT" smtClean="0">
                <a:solidFill>
                  <a:srgbClr val="000000"/>
                </a:solidFill>
              </a:rPr>
              <a:t>La condotta è riconducibile ad un agire societario</a:t>
            </a:r>
          </a:p>
          <a:p>
            <a:pPr marL="0" indent="0" algn="just" eaLnBrk="1" hangingPunct="1">
              <a:lnSpc>
                <a:spcPct val="90000"/>
              </a:lnSpc>
              <a:buFont typeface="Arial" charset="0"/>
              <a:buNone/>
            </a:pPr>
            <a:endParaRPr lang="it-IT" smtClean="0">
              <a:solidFill>
                <a:srgbClr val="000000"/>
              </a:solidFill>
            </a:endParaRPr>
          </a:p>
          <a:p>
            <a:pPr marL="0" indent="0" algn="just" eaLnBrk="1" hangingPunct="1">
              <a:lnSpc>
                <a:spcPct val="90000"/>
              </a:lnSpc>
              <a:buFont typeface="Arial" charset="0"/>
              <a:buNone/>
            </a:pPr>
            <a:r>
              <a:rPr lang="it-IT" smtClean="0">
                <a:solidFill>
                  <a:srgbClr val="000000"/>
                </a:solidFill>
              </a:rPr>
              <a:t>Il reato è commesso da soggetti apicali o dipendenti nell’esercizio dell’attività lavorativa</a:t>
            </a:r>
            <a:r>
              <a:rPr lang="it-IT" smtClean="0">
                <a:solidFill>
                  <a:srgbClr val="898989"/>
                </a:solidFill>
              </a:rPr>
              <a:t> </a:t>
            </a:r>
          </a:p>
        </p:txBody>
      </p:sp>
    </p:spTree>
  </p:cSld>
  <p:clrMapOvr>
    <a:masterClrMapping/>
  </p:clrMapOvr>
  <p:transition>
    <p:wipe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4313" y="274638"/>
            <a:ext cx="8715375" cy="1143000"/>
          </a:xfrm>
        </p:spPr>
        <p:txBody>
          <a:bodyPr rtlCol="0">
            <a:normAutofit fontScale="90000"/>
          </a:bodyPr>
          <a:lstStyle/>
          <a:p>
            <a:pPr eaLnBrk="1" fontAlgn="auto" hangingPunct="1">
              <a:spcAft>
                <a:spcPts val="0"/>
              </a:spcAft>
              <a:defRPr/>
            </a:pPr>
            <a:r>
              <a:rPr lang="it-IT" dirty="0" smtClean="0"/>
              <a:t/>
            </a:r>
            <a:br>
              <a:rPr lang="it-IT" dirty="0" smtClean="0"/>
            </a:br>
            <a:r>
              <a:rPr lang="it-IT" b="1" dirty="0" smtClean="0"/>
              <a:t>SANZIONI APPLICATE IN VIA CAUTELARE</a:t>
            </a:r>
            <a:r>
              <a:rPr lang="it-IT" dirty="0" smtClean="0"/>
              <a:t/>
            </a:r>
            <a:br>
              <a:rPr lang="it-IT" dirty="0" smtClean="0"/>
            </a:br>
            <a:endParaRPr lang="it-IT" dirty="0"/>
          </a:p>
        </p:txBody>
      </p:sp>
      <p:sp>
        <p:nvSpPr>
          <p:cNvPr id="3" name="Segnaposto contenuto 2"/>
          <p:cNvSpPr>
            <a:spLocks noGrp="1"/>
          </p:cNvSpPr>
          <p:nvPr>
            <p:ph idx="1"/>
          </p:nvPr>
        </p:nvSpPr>
        <p:spPr>
          <a:xfrm>
            <a:off x="0" y="1196975"/>
            <a:ext cx="8929688" cy="5661025"/>
          </a:xfrm>
        </p:spPr>
        <p:txBody>
          <a:bodyPr>
            <a:normAutofit/>
          </a:bodyPr>
          <a:lstStyle/>
          <a:p>
            <a:pPr algn="just" eaLnBrk="1" hangingPunct="1">
              <a:lnSpc>
                <a:spcPct val="80000"/>
              </a:lnSpc>
              <a:buFont typeface="Arial" charset="0"/>
              <a:buNone/>
              <a:defRPr/>
            </a:pPr>
            <a:r>
              <a:rPr lang="it-IT" sz="3000" smtClean="0"/>
              <a:t>    </a:t>
            </a:r>
            <a:r>
              <a:rPr lang="it-IT" sz="2800" smtClean="0"/>
              <a:t>Le sanzioni interdittive sono applicabili dal Giudice anche in via cautelare al fine </a:t>
            </a:r>
            <a:r>
              <a:rPr lang="it-IT" sz="2800" b="1" smtClean="0"/>
              <a:t>di garantire l'effettività del sistema di responsabilità </a:t>
            </a:r>
            <a:r>
              <a:rPr lang="it-IT" sz="2800" smtClean="0"/>
              <a:t>degli enti collettivi nella fase strumentale del processo -</a:t>
            </a:r>
            <a:r>
              <a:rPr lang="it-IT" sz="2800" b="1" smtClean="0">
                <a:effectLst>
                  <a:outerShdw blurRad="38100" dist="38100" dir="2700000" algn="tl">
                    <a:srgbClr val="C0C0C0"/>
                  </a:outerShdw>
                </a:effectLst>
              </a:rPr>
              <a:t>Presupposti per l’applicazione:</a:t>
            </a:r>
          </a:p>
          <a:p>
            <a:pPr algn="just" eaLnBrk="1" hangingPunct="1">
              <a:lnSpc>
                <a:spcPct val="80000"/>
              </a:lnSpc>
              <a:buFont typeface="Arial" charset="0"/>
              <a:buNone/>
              <a:defRPr/>
            </a:pPr>
            <a:endParaRPr lang="it-IT" sz="2800" smtClean="0"/>
          </a:p>
          <a:p>
            <a:pPr algn="just" eaLnBrk="1" hangingPunct="1">
              <a:lnSpc>
                <a:spcPct val="80000"/>
              </a:lnSpc>
              <a:buFontTx/>
              <a:buChar char="-"/>
              <a:defRPr/>
            </a:pPr>
            <a:r>
              <a:rPr lang="it-IT" sz="2800" smtClean="0"/>
              <a:t>sussistenza di gravi indizi in ordine alla responsabilità dell’ente </a:t>
            </a:r>
            <a:r>
              <a:rPr lang="it-IT" sz="2800" b="1" smtClean="0"/>
              <a:t>(</a:t>
            </a:r>
            <a:r>
              <a:rPr lang="it-IT" sz="2800" b="1" u="sng" smtClean="0"/>
              <a:t>fumus delicti)</a:t>
            </a:r>
          </a:p>
          <a:p>
            <a:pPr algn="just" eaLnBrk="1" hangingPunct="1">
              <a:lnSpc>
                <a:spcPct val="80000"/>
              </a:lnSpc>
              <a:buFontTx/>
              <a:buChar char="-"/>
              <a:defRPr/>
            </a:pPr>
            <a:endParaRPr lang="it-IT" sz="2800" b="1" smtClean="0"/>
          </a:p>
          <a:p>
            <a:pPr algn="just" eaLnBrk="1" hangingPunct="1">
              <a:lnSpc>
                <a:spcPct val="80000"/>
              </a:lnSpc>
              <a:buFont typeface="Arial" charset="0"/>
              <a:buNone/>
              <a:defRPr/>
            </a:pPr>
            <a:r>
              <a:rPr lang="it-IT" sz="2800" smtClean="0"/>
              <a:t>- sussistenza del concreto pericolo di reiterazione dell’illecito </a:t>
            </a:r>
            <a:r>
              <a:rPr lang="it-IT" sz="2800" b="1" i="1" smtClean="0"/>
              <a:t>(periculum in mora)</a:t>
            </a:r>
          </a:p>
          <a:p>
            <a:pPr algn="just" eaLnBrk="1" hangingPunct="1">
              <a:lnSpc>
                <a:spcPct val="80000"/>
              </a:lnSpc>
              <a:buFont typeface="Arial" charset="0"/>
              <a:buNone/>
              <a:defRPr/>
            </a:pPr>
            <a:r>
              <a:rPr lang="it-IT" b="1" smtClean="0"/>
              <a:t>  </a:t>
            </a:r>
          </a:p>
          <a:p>
            <a:pPr algn="just" eaLnBrk="1" hangingPunct="1">
              <a:lnSpc>
                <a:spcPct val="80000"/>
              </a:lnSpc>
              <a:buFont typeface="Arial" charset="0"/>
              <a:buNone/>
              <a:defRPr/>
            </a:pPr>
            <a:r>
              <a:rPr lang="it-IT" b="1" smtClean="0"/>
              <a:t>    </a:t>
            </a:r>
            <a:r>
              <a:rPr lang="it-IT" sz="2600" b="1" i="1" smtClean="0"/>
              <a:t>Corte </a:t>
            </a:r>
            <a:r>
              <a:rPr lang="it-IT" sz="2600" b="1" i="1" smtClean="0">
                <a:hlinkClick r:id="rId2"/>
              </a:rPr>
              <a:t>Cass. sez. II, 30.01.2006, n. 3615</a:t>
            </a:r>
            <a:r>
              <a:rPr lang="it-IT" sz="2600" b="1" i="1" smtClean="0"/>
              <a:t>,</a:t>
            </a:r>
            <a:r>
              <a:rPr lang="it-IT" b="1" smtClean="0"/>
              <a:t> </a:t>
            </a:r>
            <a:r>
              <a:rPr lang="it-IT" sz="2400" b="1" smtClean="0"/>
              <a:t>caso “Jolly Mediterraneo”  -  misura cautelare interdittiva e revoca dei finanziamenti già elargiti da parte dello Stato</a:t>
            </a:r>
            <a:r>
              <a:rPr lang="it-IT" sz="2400" smtClean="0"/>
              <a:t> </a:t>
            </a:r>
          </a:p>
        </p:txBody>
      </p:sp>
    </p:spTree>
  </p:cSld>
  <p:clrMapOvr>
    <a:masterClrMapping/>
  </p:clrMapOvr>
  <p:transition>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olo 1"/>
          <p:cNvSpPr>
            <a:spLocks noGrp="1"/>
          </p:cNvSpPr>
          <p:nvPr>
            <p:ph type="title" idx="4294967295"/>
          </p:nvPr>
        </p:nvSpPr>
        <p:spPr>
          <a:xfrm>
            <a:off x="357188" y="274638"/>
            <a:ext cx="8501062" cy="1143000"/>
          </a:xfrm>
        </p:spPr>
        <p:txBody>
          <a:bodyPr/>
          <a:lstStyle/>
          <a:p>
            <a:pPr eaLnBrk="1" hangingPunct="1"/>
            <a:r>
              <a:rPr lang="it-IT" smtClean="0"/>
              <a:t>La richiesta delle misure cautelari</a:t>
            </a:r>
          </a:p>
        </p:txBody>
      </p:sp>
      <p:sp>
        <p:nvSpPr>
          <p:cNvPr id="40962" name="Segnaposto contenuto 2"/>
          <p:cNvSpPr>
            <a:spLocks noGrp="1"/>
          </p:cNvSpPr>
          <p:nvPr>
            <p:ph idx="4294967295"/>
          </p:nvPr>
        </p:nvSpPr>
        <p:spPr>
          <a:xfrm>
            <a:off x="142875" y="1285875"/>
            <a:ext cx="8786813" cy="5572125"/>
          </a:xfrm>
        </p:spPr>
        <p:txBody>
          <a:bodyPr/>
          <a:lstStyle/>
          <a:p>
            <a:pPr marL="88900" indent="0" algn="just" eaLnBrk="1" hangingPunct="1">
              <a:buFont typeface="Arial" charset="0"/>
              <a:buNone/>
            </a:pPr>
            <a:r>
              <a:rPr lang="it-IT" sz="2400" smtClean="0"/>
              <a:t>È  avanzata dal PM già durante la fase delle indagini preliminari ed </a:t>
            </a:r>
            <a:r>
              <a:rPr lang="it-IT" sz="2400" b="1" smtClean="0"/>
              <a:t>è accordata dal Giudice sulla base del fatto che è assente un Modello di Organizzazione, Gestione e Controllo</a:t>
            </a:r>
            <a:r>
              <a:rPr lang="it-IT" sz="2400" smtClean="0"/>
              <a:t> ai sensi del Decreto 231</a:t>
            </a:r>
            <a:r>
              <a:rPr lang="it-IT" sz="2400" b="1" i="1" smtClean="0"/>
              <a:t>.</a:t>
            </a:r>
          </a:p>
          <a:p>
            <a:pPr marL="88900" indent="0" algn="just" eaLnBrk="1" hangingPunct="1">
              <a:buFont typeface="Arial" charset="0"/>
              <a:buNone/>
            </a:pPr>
            <a:endParaRPr lang="it-IT" sz="2400" b="1" i="1" smtClean="0"/>
          </a:p>
          <a:p>
            <a:pPr marL="88900" indent="0" algn="just" eaLnBrk="1" hangingPunct="1">
              <a:buFont typeface="Arial" charset="0"/>
              <a:buNone/>
            </a:pPr>
            <a:r>
              <a:rPr lang="it-IT" sz="2400" smtClean="0"/>
              <a:t>Una volta disposte le misure cautelari,  </a:t>
            </a:r>
            <a:r>
              <a:rPr lang="it-IT" sz="2400" b="1" smtClean="0"/>
              <a:t>l’azienda può chiederne la revoca solo se dimostra di aver adottato un Modello di Organizzazione, Gestione e Controllo</a:t>
            </a:r>
            <a:r>
              <a:rPr lang="it-IT" sz="2400" smtClean="0"/>
              <a:t> come previsto dall’art. 17 </a:t>
            </a:r>
          </a:p>
          <a:p>
            <a:pPr marL="88900" indent="0" algn="just" eaLnBrk="1" hangingPunct="1">
              <a:buFont typeface="Arial" charset="0"/>
              <a:buNone/>
            </a:pPr>
            <a:endParaRPr lang="it-IT" sz="2400" smtClean="0"/>
          </a:p>
          <a:p>
            <a:pPr marL="88900" indent="0" algn="just" eaLnBrk="1" hangingPunct="1">
              <a:buFont typeface="Arial" charset="0"/>
              <a:buNone/>
            </a:pPr>
            <a:r>
              <a:rPr lang="it-IT" sz="2400" smtClean="0"/>
              <a:t>Dopo la disposizione delle misure cautelari significa evidentemente che tale modello sarà sottoposto al vaglio dei consulenti della Procura della Repubblica o da eventuali consulenti del PM. </a:t>
            </a:r>
          </a:p>
        </p:txBody>
      </p:sp>
    </p:spTree>
  </p:cSld>
  <p:clrMapOvr>
    <a:masterClrMapping/>
  </p:clrMapOvr>
  <p:transition>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olo 1"/>
          <p:cNvSpPr>
            <a:spLocks noGrp="1"/>
          </p:cNvSpPr>
          <p:nvPr>
            <p:ph type="title" idx="4294967295"/>
          </p:nvPr>
        </p:nvSpPr>
        <p:spPr/>
        <p:txBody>
          <a:bodyPr/>
          <a:lstStyle/>
          <a:p>
            <a:pPr eaLnBrk="1" hangingPunct="1"/>
            <a:r>
              <a:rPr lang="it-IT" smtClean="0"/>
              <a:t>Misure cautelari e </a:t>
            </a:r>
            <a:r>
              <a:rPr lang="it-IT" i="1" smtClean="0"/>
              <a:t>fumus delicti</a:t>
            </a:r>
            <a:endParaRPr lang="it-IT" smtClean="0"/>
          </a:p>
        </p:txBody>
      </p:sp>
      <p:sp>
        <p:nvSpPr>
          <p:cNvPr id="3" name="Segnaposto contenuto 2"/>
          <p:cNvSpPr>
            <a:spLocks noGrp="1"/>
          </p:cNvSpPr>
          <p:nvPr>
            <p:ph idx="4294967295"/>
          </p:nvPr>
        </p:nvSpPr>
        <p:spPr>
          <a:xfrm>
            <a:off x="357188" y="1600200"/>
            <a:ext cx="8429625" cy="4900613"/>
          </a:xfrm>
        </p:spPr>
        <p:txBody>
          <a:bodyPr rtlCol="0">
            <a:normAutofit fontScale="85000" lnSpcReduction="20000"/>
          </a:bodyPr>
          <a:lstStyle/>
          <a:p>
            <a:pPr marL="0" indent="0" algn="just" eaLnBrk="1" fontAlgn="auto" hangingPunct="1">
              <a:spcAft>
                <a:spcPts val="0"/>
              </a:spcAft>
              <a:buFont typeface="Arial" pitchFamily="34" charset="0"/>
              <a:buNone/>
              <a:defRPr/>
            </a:pPr>
            <a:r>
              <a:rPr lang="it-IT" dirty="0" smtClean="0"/>
              <a:t>Q</a:t>
            </a:r>
            <a:r>
              <a:rPr lang="it-IT" i="1" dirty="0" smtClean="0"/>
              <a:t>ualificata </a:t>
            </a:r>
            <a:r>
              <a:rPr lang="it-IT" i="1" dirty="0"/>
              <a:t>probabilità della sussistenza dei presupposti </a:t>
            </a:r>
            <a:r>
              <a:rPr lang="it-IT" i="1" dirty="0" smtClean="0"/>
              <a:t>della responsabilità </a:t>
            </a:r>
            <a:r>
              <a:rPr lang="it-IT" i="1" dirty="0"/>
              <a:t>amministrativa da reato </a:t>
            </a:r>
            <a:r>
              <a:rPr lang="it-IT" i="1" dirty="0" smtClean="0"/>
              <a:t>dell’ente </a:t>
            </a:r>
            <a:r>
              <a:rPr lang="it-IT" i="1" dirty="0"/>
              <a:t>da riscontrarsi attraverso </a:t>
            </a:r>
            <a:r>
              <a:rPr lang="it-IT" i="1" dirty="0" smtClean="0"/>
              <a:t>una prognosi articolata riguardante: </a:t>
            </a:r>
          </a:p>
          <a:p>
            <a:pPr marL="0" indent="0" algn="just" eaLnBrk="1" fontAlgn="auto" hangingPunct="1">
              <a:spcAft>
                <a:spcPts val="0"/>
              </a:spcAft>
              <a:buFont typeface="Arial" pitchFamily="34" charset="0"/>
              <a:buNone/>
              <a:defRPr/>
            </a:pPr>
            <a:endParaRPr lang="it-IT" i="1" dirty="0"/>
          </a:p>
          <a:p>
            <a:pPr marL="265113" indent="-265113" algn="just" eaLnBrk="1" fontAlgn="auto" hangingPunct="1">
              <a:spcAft>
                <a:spcPts val="0"/>
              </a:spcAft>
              <a:buFont typeface="Wingdings" pitchFamily="2" charset="2"/>
              <a:buChar char="Ø"/>
              <a:defRPr/>
            </a:pPr>
            <a:r>
              <a:rPr lang="it-IT" dirty="0" smtClean="0"/>
              <a:t>gli </a:t>
            </a:r>
            <a:r>
              <a:rPr lang="it-IT" dirty="0"/>
              <a:t>estremi di uno dei reati, espressamente ritenuto idoneo </a:t>
            </a:r>
            <a:r>
              <a:rPr lang="it-IT" dirty="0" smtClean="0"/>
              <a:t> dal </a:t>
            </a:r>
            <a:r>
              <a:rPr lang="it-IT" dirty="0"/>
              <a:t>decreto a fondare </a:t>
            </a:r>
            <a:r>
              <a:rPr lang="it-IT" dirty="0" smtClean="0"/>
              <a:t>detta responsabilità</a:t>
            </a:r>
          </a:p>
          <a:p>
            <a:pPr marL="0" indent="0" algn="just" eaLnBrk="1" fontAlgn="auto" hangingPunct="1">
              <a:spcAft>
                <a:spcPts val="0"/>
              </a:spcAft>
              <a:buFont typeface="Wingdings" pitchFamily="2" charset="2"/>
              <a:buChar char="Ø"/>
              <a:defRPr/>
            </a:pPr>
            <a:endParaRPr lang="it-IT" dirty="0"/>
          </a:p>
          <a:p>
            <a:pPr marL="0" indent="0" algn="just" eaLnBrk="1" fontAlgn="auto" hangingPunct="1">
              <a:spcAft>
                <a:spcPts val="0"/>
              </a:spcAft>
              <a:buFont typeface="Wingdings" pitchFamily="2" charset="2"/>
              <a:buChar char="Ø"/>
              <a:defRPr/>
            </a:pPr>
            <a:r>
              <a:rPr lang="it-IT" dirty="0" smtClean="0"/>
              <a:t>la </a:t>
            </a:r>
            <a:r>
              <a:rPr lang="it-IT" dirty="0"/>
              <a:t>sussistenza dell’interesse o del vantaggio dell’ente</a:t>
            </a:r>
          </a:p>
          <a:p>
            <a:pPr marL="0" indent="0" algn="just" eaLnBrk="1" fontAlgn="auto" hangingPunct="1">
              <a:spcAft>
                <a:spcPts val="0"/>
              </a:spcAft>
              <a:buFont typeface="Wingdings" pitchFamily="2" charset="2"/>
              <a:buChar char="Ø"/>
              <a:defRPr/>
            </a:pPr>
            <a:endParaRPr lang="it-IT" dirty="0" smtClean="0"/>
          </a:p>
          <a:p>
            <a:pPr marL="265113" indent="-265113" algn="just" eaLnBrk="1" fontAlgn="auto" hangingPunct="1">
              <a:spcAft>
                <a:spcPts val="0"/>
              </a:spcAft>
              <a:buFont typeface="Wingdings" pitchFamily="2" charset="2"/>
              <a:buChar char="Ø"/>
              <a:defRPr/>
            </a:pPr>
            <a:r>
              <a:rPr lang="it-IT" dirty="0" smtClean="0"/>
              <a:t>la </a:t>
            </a:r>
            <a:r>
              <a:rPr lang="it-IT" dirty="0"/>
              <a:t>riferibilità del fatto ad uno dei livelli qualificati di organizzazione dell’ente di </a:t>
            </a:r>
            <a:r>
              <a:rPr lang="it-IT" dirty="0" smtClean="0"/>
              <a:t>cui all’art</a:t>
            </a:r>
            <a:r>
              <a:rPr lang="it-IT" dirty="0"/>
              <a:t>. 5 dello stesso decreto (soggetti apicali o sottoposti)</a:t>
            </a:r>
          </a:p>
        </p:txBody>
      </p:sp>
    </p:spTree>
  </p:cSld>
  <p:clrMapOvr>
    <a:masterClrMapping/>
  </p:clrMapOvr>
  <p:transition>
    <p:wipe di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p:txBody>
          <a:bodyPr rtlCol="0">
            <a:normAutofit fontScale="90000"/>
          </a:bodyPr>
          <a:lstStyle/>
          <a:p>
            <a:pPr eaLnBrk="1" fontAlgn="auto" hangingPunct="1">
              <a:spcAft>
                <a:spcPts val="0"/>
              </a:spcAft>
              <a:defRPr/>
            </a:pPr>
            <a:r>
              <a:rPr lang="it-IT" dirty="0" smtClean="0"/>
              <a:t>Misure Cautelari e </a:t>
            </a:r>
            <a:r>
              <a:rPr lang="it-IT" i="1" dirty="0" err="1"/>
              <a:t>periculum</a:t>
            </a:r>
            <a:r>
              <a:rPr lang="it-IT" i="1" dirty="0"/>
              <a:t> in mora</a:t>
            </a:r>
            <a:endParaRPr lang="it-IT" dirty="0"/>
          </a:p>
        </p:txBody>
      </p:sp>
      <p:sp>
        <p:nvSpPr>
          <p:cNvPr id="43010" name="Segnaposto contenuto 2"/>
          <p:cNvSpPr>
            <a:spLocks noGrp="1"/>
          </p:cNvSpPr>
          <p:nvPr>
            <p:ph idx="4294967295"/>
          </p:nvPr>
        </p:nvSpPr>
        <p:spPr/>
        <p:txBody>
          <a:bodyPr/>
          <a:lstStyle/>
          <a:p>
            <a:pPr algn="just" eaLnBrk="1" hangingPunct="1">
              <a:buFont typeface="Arial" charset="0"/>
              <a:buNone/>
            </a:pPr>
            <a:r>
              <a:rPr lang="it-IT" i="1" smtClean="0"/>
              <a:t>    da intendersi circoscritto alla sola </a:t>
            </a:r>
            <a:r>
              <a:rPr lang="it-IT" b="1" i="1" u="sng" smtClean="0"/>
              <a:t>esigenza specialpreventiva,</a:t>
            </a:r>
            <a:r>
              <a:rPr lang="it-IT" i="1" smtClean="0"/>
              <a:t> sulla falsariga della lett. c, art. 274 c.p.p. </a:t>
            </a:r>
          </a:p>
          <a:p>
            <a:pPr algn="just" eaLnBrk="1" hangingPunct="1">
              <a:buFont typeface="Arial" charset="0"/>
              <a:buNone/>
            </a:pPr>
            <a:endParaRPr lang="it-IT" i="1" smtClean="0"/>
          </a:p>
          <a:p>
            <a:pPr algn="just" eaLnBrk="1" hangingPunct="1">
              <a:buFont typeface="Arial" charset="0"/>
              <a:buNone/>
            </a:pPr>
            <a:r>
              <a:rPr lang="it-IT" i="1" smtClean="0"/>
              <a:t>    Appare incongruo, con riferimento alla responsabilità degli enti, il richiamo al pericolo di inquinamento probatorio e di fuga di cui alle lett. a, e b, del cit. art 274).</a:t>
            </a:r>
            <a:endParaRPr lang="it-IT" smtClean="0"/>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olo 1"/>
          <p:cNvSpPr>
            <a:spLocks noGrp="1"/>
          </p:cNvSpPr>
          <p:nvPr>
            <p:ph type="title"/>
          </p:nvPr>
        </p:nvSpPr>
        <p:spPr>
          <a:xfrm>
            <a:off x="457200" y="214313"/>
            <a:ext cx="8229600" cy="857250"/>
          </a:xfrm>
        </p:spPr>
        <p:txBody>
          <a:bodyPr/>
          <a:lstStyle/>
          <a:p>
            <a:pPr eaLnBrk="1" hangingPunct="1"/>
            <a:r>
              <a:rPr lang="it-IT" b="1" smtClean="0"/>
              <a:t>Caratteristiche della responsabilità</a:t>
            </a:r>
          </a:p>
        </p:txBody>
      </p:sp>
      <p:sp>
        <p:nvSpPr>
          <p:cNvPr id="3" name="Segnaposto contenuto 2"/>
          <p:cNvSpPr>
            <a:spLocks noGrp="1"/>
          </p:cNvSpPr>
          <p:nvPr>
            <p:ph idx="1"/>
          </p:nvPr>
        </p:nvSpPr>
        <p:spPr>
          <a:xfrm>
            <a:off x="214313" y="1357313"/>
            <a:ext cx="8715375" cy="5286375"/>
          </a:xfrm>
        </p:spPr>
        <p:txBody>
          <a:bodyPr rtlCol="0">
            <a:normAutofit fontScale="85000" lnSpcReduction="10000"/>
          </a:bodyPr>
          <a:lstStyle/>
          <a:p>
            <a:pPr algn="just" eaLnBrk="1" fontAlgn="auto" hangingPunct="1">
              <a:spcAft>
                <a:spcPts val="0"/>
              </a:spcAft>
              <a:buFont typeface="Arial" pitchFamily="34" charset="0"/>
              <a:buNone/>
              <a:defRPr/>
            </a:pPr>
            <a:r>
              <a:rPr lang="it-IT" dirty="0" smtClean="0"/>
              <a:t>    Il </a:t>
            </a:r>
            <a:r>
              <a:rPr lang="it-IT" dirty="0" err="1" smtClean="0"/>
              <a:t>d.lgs</a:t>
            </a:r>
            <a:r>
              <a:rPr lang="it-IT" dirty="0" smtClean="0"/>
              <a:t> 231/2001 ha introdotto nel nostro ordinamento </a:t>
            </a:r>
            <a:r>
              <a:rPr lang="it-IT" b="1" dirty="0" smtClean="0">
                <a:effectLst>
                  <a:outerShdw blurRad="38100" dist="38100" dir="2700000" algn="tl">
                    <a:srgbClr val="000000">
                      <a:alpha val="43137"/>
                    </a:srgbClr>
                  </a:outerShdw>
                </a:effectLst>
              </a:rPr>
              <a:t>la responsabilità amministrativa degli enti per determinati reati commessi nel loro interesse o vantaggio</a:t>
            </a:r>
            <a:r>
              <a:rPr lang="it-IT" dirty="0" smtClean="0"/>
              <a:t> da soggetti che rivestono una posizione apicale nella struttura dell’ente ovvero da soggetti sottoposti all’altrui vigilanza.</a:t>
            </a:r>
          </a:p>
          <a:p>
            <a:pPr algn="just" eaLnBrk="1" fontAlgn="auto" hangingPunct="1">
              <a:spcAft>
                <a:spcPts val="0"/>
              </a:spcAft>
              <a:buFont typeface="Arial" pitchFamily="34" charset="0"/>
              <a:buNone/>
              <a:defRPr/>
            </a:pPr>
            <a:endParaRPr lang="it-IT" dirty="0" smtClean="0"/>
          </a:p>
          <a:p>
            <a:pPr algn="just" eaLnBrk="1" fontAlgn="auto" hangingPunct="1">
              <a:spcAft>
                <a:spcPts val="0"/>
              </a:spcAft>
              <a:buFont typeface="Arial" pitchFamily="34" charset="0"/>
              <a:buNone/>
              <a:defRPr/>
            </a:pPr>
            <a:r>
              <a:rPr lang="it-IT" dirty="0" smtClean="0"/>
              <a:t>     </a:t>
            </a:r>
            <a:r>
              <a:rPr lang="it-IT" b="1" u="sng" dirty="0" smtClean="0"/>
              <a:t>L’ampliamento della responsabilità</a:t>
            </a:r>
            <a:r>
              <a:rPr lang="it-IT" b="1" dirty="0" smtClean="0"/>
              <a:t> </a:t>
            </a:r>
            <a:r>
              <a:rPr lang="it-IT" dirty="0" smtClean="0"/>
              <a:t>coinvolge nella punizione di taluni illeciti penali il patrimonio degli enti e , gli interessi economici dei soci, i quali, fino all’entrata in vigore della legge in esame, non pativano conseguenze dalla realizzazione di reati commessi, con vantaggio della società, da amministratori e/o dipendenti.</a:t>
            </a:r>
          </a:p>
          <a:p>
            <a:pPr algn="just" eaLnBrk="1" fontAlgn="auto" hangingPunct="1">
              <a:spcAft>
                <a:spcPts val="0"/>
              </a:spcAft>
              <a:buFont typeface="Arial" pitchFamily="34" charset="0"/>
              <a:buNone/>
              <a:defRPr/>
            </a:pPr>
            <a:endParaRPr lang="it-IT" dirty="0" smtClean="0"/>
          </a:p>
          <a:p>
            <a:pPr algn="just" eaLnBrk="1" fontAlgn="auto" hangingPunct="1">
              <a:spcAft>
                <a:spcPts val="0"/>
              </a:spcAft>
              <a:buFont typeface="Arial" pitchFamily="34" charset="0"/>
              <a:buNone/>
              <a:defRPr/>
            </a:pPr>
            <a:endParaRPr lang="it-IT" dirty="0"/>
          </a:p>
        </p:txBody>
      </p:sp>
    </p:spTree>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p:txBody>
          <a:bodyPr rtlCol="0">
            <a:normAutofit fontScale="90000"/>
          </a:bodyPr>
          <a:lstStyle/>
          <a:p>
            <a:pPr eaLnBrk="1" fontAlgn="auto" hangingPunct="1">
              <a:spcAft>
                <a:spcPts val="0"/>
              </a:spcAft>
              <a:defRPr/>
            </a:pPr>
            <a:r>
              <a:rPr lang="it-IT" b="1" u="sng" dirty="0" smtClean="0">
                <a:hlinkClick r:id="rId2"/>
              </a:rPr>
              <a:t>sentenza n. 15641 del 10 aprile 2009</a:t>
            </a:r>
            <a:endParaRPr lang="it-IT" b="1" u="sng" dirty="0"/>
          </a:p>
        </p:txBody>
      </p:sp>
      <p:sp>
        <p:nvSpPr>
          <p:cNvPr id="44034" name="Segnaposto contenuto 2"/>
          <p:cNvSpPr>
            <a:spLocks noGrp="1"/>
          </p:cNvSpPr>
          <p:nvPr>
            <p:ph idx="4294967295"/>
          </p:nvPr>
        </p:nvSpPr>
        <p:spPr>
          <a:xfrm>
            <a:off x="214313" y="981075"/>
            <a:ext cx="8715375" cy="5876925"/>
          </a:xfrm>
        </p:spPr>
        <p:txBody>
          <a:bodyPr/>
          <a:lstStyle/>
          <a:p>
            <a:pPr marL="88900" indent="-88900" algn="just" eaLnBrk="1" hangingPunct="1">
              <a:lnSpc>
                <a:spcPct val="80000"/>
              </a:lnSpc>
              <a:buFont typeface="Arial" charset="0"/>
              <a:buNone/>
            </a:pPr>
            <a:r>
              <a:rPr lang="it-IT" sz="1800" smtClean="0"/>
              <a:t> </a:t>
            </a:r>
            <a:r>
              <a:rPr lang="it-IT" sz="2300" smtClean="0"/>
              <a:t>L'applicazione delle </a:t>
            </a:r>
            <a:r>
              <a:rPr lang="it-IT" sz="2300" b="1" smtClean="0"/>
              <a:t>misure cautelari previste dall'art. 45 del d.lgs 231</a:t>
            </a:r>
            <a:r>
              <a:rPr lang="it-IT" sz="2300" smtClean="0"/>
              <a:t> deve essere subordinata ad una verifica dei seguenti elementi:</a:t>
            </a:r>
          </a:p>
          <a:p>
            <a:pPr marL="88900" indent="-88900" algn="just" eaLnBrk="1" hangingPunct="1">
              <a:lnSpc>
                <a:spcPct val="80000"/>
              </a:lnSpc>
              <a:buFont typeface="Arial" charset="0"/>
              <a:buNone/>
            </a:pPr>
            <a:endParaRPr lang="it-IT" sz="2300" smtClean="0"/>
          </a:p>
          <a:p>
            <a:pPr marL="88900" indent="-88900" algn="just" eaLnBrk="1" hangingPunct="1">
              <a:lnSpc>
                <a:spcPct val="80000"/>
              </a:lnSpc>
              <a:buFont typeface="Arial" charset="0"/>
              <a:buNone/>
            </a:pPr>
            <a:r>
              <a:rPr lang="it-IT" sz="2300" smtClean="0"/>
              <a:t>  alla </a:t>
            </a:r>
            <a:r>
              <a:rPr lang="it-IT" sz="2300" b="1" smtClean="0"/>
              <a:t>sussistenza dei fatti reato </a:t>
            </a:r>
            <a:r>
              <a:rPr lang="it-IT" sz="2300" smtClean="0"/>
              <a:t>che costituiscono il presupposto della responsabilità  dell'ente; </a:t>
            </a:r>
          </a:p>
          <a:p>
            <a:pPr marL="88900" indent="-88900" algn="just" eaLnBrk="1" hangingPunct="1">
              <a:lnSpc>
                <a:spcPct val="80000"/>
              </a:lnSpc>
              <a:buFont typeface="Arial" charset="0"/>
              <a:buNone/>
            </a:pPr>
            <a:endParaRPr lang="it-IT" sz="2300" smtClean="0"/>
          </a:p>
          <a:p>
            <a:pPr marL="88900" indent="-88900" algn="just" eaLnBrk="1" hangingPunct="1">
              <a:lnSpc>
                <a:spcPct val="80000"/>
              </a:lnSpc>
              <a:buFont typeface="Arial" charset="0"/>
              <a:buNone/>
            </a:pPr>
            <a:r>
              <a:rPr lang="it-IT" sz="2300" smtClean="0"/>
              <a:t>  alla </a:t>
            </a:r>
            <a:r>
              <a:rPr lang="it-IT" sz="2300" b="1" smtClean="0"/>
              <a:t>sussistenza dell'interesse o del vantaggio </a:t>
            </a:r>
            <a:r>
              <a:rPr lang="it-IT" sz="2300" smtClean="0"/>
              <a:t>derivato all'ente da quei reati; </a:t>
            </a:r>
          </a:p>
          <a:p>
            <a:pPr marL="88900" indent="-88900" algn="just" eaLnBrk="1" hangingPunct="1">
              <a:lnSpc>
                <a:spcPct val="80000"/>
              </a:lnSpc>
              <a:buFont typeface="Arial" charset="0"/>
              <a:buNone/>
            </a:pPr>
            <a:r>
              <a:rPr lang="it-IT" sz="2300" smtClean="0"/>
              <a:t>      </a:t>
            </a:r>
          </a:p>
          <a:p>
            <a:pPr marL="88900" indent="-88900" algn="just" eaLnBrk="1" hangingPunct="1">
              <a:lnSpc>
                <a:spcPct val="80000"/>
              </a:lnSpc>
              <a:buFont typeface="Arial" charset="0"/>
              <a:buNone/>
            </a:pPr>
            <a:r>
              <a:rPr lang="it-IT" sz="2300" smtClean="0"/>
              <a:t>  al </a:t>
            </a:r>
            <a:r>
              <a:rPr lang="it-IT" sz="2300" b="1" smtClean="0"/>
              <a:t>ruolo ricoperto in concreto </a:t>
            </a:r>
            <a:r>
              <a:rPr lang="it-IT" sz="2300" smtClean="0"/>
              <a:t>dai soggetti indicati nell'art. 5, comma 1, lett. a) e b) del D.L.vo. 231/01 (differenziare i soggetti in posizione apicale da quelli in posizione diversa); </a:t>
            </a:r>
          </a:p>
          <a:p>
            <a:pPr marL="88900" indent="-88900" algn="just" eaLnBrk="1" hangingPunct="1">
              <a:lnSpc>
                <a:spcPct val="80000"/>
              </a:lnSpc>
              <a:buFont typeface="Arial" charset="0"/>
              <a:buNone/>
            </a:pPr>
            <a:endParaRPr lang="it-IT" sz="2300" smtClean="0"/>
          </a:p>
          <a:p>
            <a:pPr marL="88900" indent="-88900" algn="just" eaLnBrk="1" hangingPunct="1">
              <a:lnSpc>
                <a:spcPct val="80000"/>
              </a:lnSpc>
              <a:buFont typeface="Arial" charset="0"/>
              <a:buNone/>
            </a:pPr>
            <a:r>
              <a:rPr lang="it-IT" sz="2300" smtClean="0"/>
              <a:t> al fatto che i detti soggetti </a:t>
            </a:r>
            <a:r>
              <a:rPr lang="it-IT" sz="2300" b="1" smtClean="0"/>
              <a:t>non abbiano agito nell'esclusivo interesse proprio o di terzi; </a:t>
            </a:r>
          </a:p>
          <a:p>
            <a:pPr marL="88900" indent="-88900" algn="just" eaLnBrk="1" hangingPunct="1">
              <a:lnSpc>
                <a:spcPct val="80000"/>
              </a:lnSpc>
              <a:buFont typeface="Arial" charset="0"/>
              <a:buNone/>
            </a:pPr>
            <a:r>
              <a:rPr lang="it-IT" sz="2300" smtClean="0"/>
              <a:t>       </a:t>
            </a:r>
          </a:p>
          <a:p>
            <a:pPr marL="88900" indent="-88900" algn="just" eaLnBrk="1" hangingPunct="1">
              <a:lnSpc>
                <a:spcPct val="80000"/>
              </a:lnSpc>
              <a:buFont typeface="Arial" charset="0"/>
              <a:buNone/>
            </a:pPr>
            <a:r>
              <a:rPr lang="it-IT" sz="2300" smtClean="0"/>
              <a:t> all'avere l'ente conseguito </a:t>
            </a:r>
            <a:r>
              <a:rPr lang="it-IT" sz="2300" b="1" smtClean="0"/>
              <a:t>un profitto di rilevante entità </a:t>
            </a:r>
            <a:r>
              <a:rPr lang="it-IT" sz="2300" smtClean="0"/>
              <a:t>ovvero, in alternativa, </a:t>
            </a:r>
            <a:r>
              <a:rPr lang="it-IT" sz="2300" b="1" smtClean="0"/>
              <a:t>all'avere reiterato nel tempo gli illeciti</a:t>
            </a:r>
            <a:r>
              <a:rPr lang="it-IT" sz="2300" smtClean="0"/>
              <a:t>.</a:t>
            </a:r>
          </a:p>
          <a:p>
            <a:pPr marL="88900" indent="-88900" eaLnBrk="1" hangingPunct="1">
              <a:lnSpc>
                <a:spcPct val="80000"/>
              </a:lnSpc>
            </a:pPr>
            <a:endParaRPr lang="it-IT" sz="2300" smtClean="0"/>
          </a:p>
        </p:txBody>
      </p:sp>
    </p:spTree>
  </p:cSld>
  <p:clrMapOvr>
    <a:masterClrMapping/>
  </p:clrMapOvr>
  <p:transition>
    <p:wipe di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a:bodyPr>
          <a:lstStyle/>
          <a:p>
            <a:pPr eaLnBrk="1" fontAlgn="auto" hangingPunct="1">
              <a:spcAft>
                <a:spcPts val="0"/>
              </a:spcAft>
              <a:defRPr/>
            </a:pPr>
            <a:r>
              <a:rPr lang="it-IT" b="1" dirty="0" smtClean="0">
                <a:effectLst>
                  <a:outerShdw blurRad="38100" dist="38100" dir="2700000" algn="tl">
                    <a:srgbClr val="000000">
                      <a:alpha val="43137"/>
                    </a:srgbClr>
                  </a:outerShdw>
                </a:effectLst>
              </a:rPr>
              <a:t>Sospensione delle misure cautelari </a:t>
            </a:r>
            <a:endParaRPr lang="it-IT"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p:txBody>
          <a:bodyPr rtlCol="0">
            <a:normAutofit fontScale="85000" lnSpcReduction="10000"/>
          </a:bodyPr>
          <a:lstStyle/>
          <a:p>
            <a:pPr algn="just" eaLnBrk="1" fontAlgn="auto" hangingPunct="1">
              <a:spcAft>
                <a:spcPts val="0"/>
              </a:spcAft>
              <a:buFont typeface="Arial" pitchFamily="34" charset="0"/>
              <a:buChar char="•"/>
              <a:defRPr/>
            </a:pPr>
            <a:r>
              <a:rPr lang="it-IT" dirty="0" smtClean="0"/>
              <a:t>Le misure cautelari possono essere sospese se l’ente chiede di poter porre in essere gli adempimenti per la </a:t>
            </a:r>
            <a:r>
              <a:rPr lang="it-IT" b="1" dirty="0" smtClean="0">
                <a:effectLst>
                  <a:outerShdw blurRad="38100" dist="38100" dir="2700000" algn="tl">
                    <a:srgbClr val="000000">
                      <a:alpha val="43137"/>
                    </a:srgbClr>
                  </a:outerShdw>
                </a:effectLst>
              </a:rPr>
              <a:t>riparazione delle conseguenze del reato </a:t>
            </a:r>
            <a:r>
              <a:rPr lang="it-IT" dirty="0" smtClean="0"/>
              <a:t>previsti dall’art. 17; in tal caso non è infatti consentita l’applicazione di sanzioni </a:t>
            </a:r>
            <a:r>
              <a:rPr lang="it-IT" dirty="0" err="1" smtClean="0"/>
              <a:t>interdittive</a:t>
            </a:r>
            <a:r>
              <a:rPr lang="it-IT" dirty="0" smtClean="0"/>
              <a:t>.</a:t>
            </a:r>
          </a:p>
          <a:p>
            <a:pPr algn="just" eaLnBrk="1" fontAlgn="auto" hangingPunct="1">
              <a:spcAft>
                <a:spcPts val="0"/>
              </a:spcAft>
              <a:buFont typeface="Arial" pitchFamily="34" charset="0"/>
              <a:buChar char="•"/>
              <a:defRPr/>
            </a:pPr>
            <a:endParaRPr lang="it-IT" dirty="0" smtClean="0"/>
          </a:p>
          <a:p>
            <a:pPr algn="just" eaLnBrk="1" fontAlgn="auto" hangingPunct="1">
              <a:spcAft>
                <a:spcPts val="0"/>
              </a:spcAft>
              <a:buFont typeface="Arial" pitchFamily="34" charset="0"/>
              <a:buChar char="•"/>
              <a:defRPr/>
            </a:pPr>
            <a:r>
              <a:rPr lang="it-IT" dirty="0" smtClean="0"/>
              <a:t>Il giudice se ritiene di poter accogliere la richiesta determina una somma di denaro a titolo di cauzione, dispone la sospensione della misura e </a:t>
            </a:r>
            <a:r>
              <a:rPr lang="it-IT" b="1" dirty="0" smtClean="0"/>
              <a:t>indica il termine per la realizzazione delle condotte </a:t>
            </a:r>
            <a:r>
              <a:rPr lang="it-IT" b="1" dirty="0" err="1" smtClean="0"/>
              <a:t>riparatorie</a:t>
            </a:r>
            <a:endParaRPr lang="it-IT" b="1" dirty="0"/>
          </a:p>
        </p:txBody>
      </p:sp>
    </p:spTree>
  </p:cSld>
  <p:clrMapOvr>
    <a:masterClrMapping/>
  </p:clrMapOvr>
  <p:transition>
    <p:wipe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olo 1"/>
          <p:cNvSpPr>
            <a:spLocks noGrp="1"/>
          </p:cNvSpPr>
          <p:nvPr>
            <p:ph type="title" idx="4294967295"/>
          </p:nvPr>
        </p:nvSpPr>
        <p:spPr>
          <a:xfrm>
            <a:off x="357188" y="274638"/>
            <a:ext cx="8501062" cy="1368425"/>
          </a:xfrm>
        </p:spPr>
        <p:txBody>
          <a:bodyPr/>
          <a:lstStyle/>
          <a:p>
            <a:pPr eaLnBrk="1" hangingPunct="1"/>
            <a:r>
              <a:rPr lang="it-IT" sz="4000" smtClean="0"/>
              <a:t/>
            </a:r>
            <a:br>
              <a:rPr lang="it-IT" sz="4000" smtClean="0"/>
            </a:br>
            <a:r>
              <a:rPr lang="it-IT" sz="4000" smtClean="0"/>
              <a:t/>
            </a:r>
            <a:br>
              <a:rPr lang="it-IT" sz="4000" smtClean="0"/>
            </a:br>
            <a:r>
              <a:rPr lang="it-IT" sz="4000" smtClean="0"/>
              <a:t/>
            </a:r>
            <a:br>
              <a:rPr lang="it-IT" sz="4000" smtClean="0"/>
            </a:br>
            <a:r>
              <a:rPr lang="it-IT" sz="4000" smtClean="0"/>
              <a:t/>
            </a:r>
            <a:br>
              <a:rPr lang="it-IT" sz="4000" smtClean="0"/>
            </a:br>
            <a:r>
              <a:rPr lang="it-IT" sz="3600" i="1" smtClean="0"/>
              <a:t> </a:t>
            </a:r>
            <a:r>
              <a:rPr lang="it-IT" sz="3600" b="1" smtClean="0"/>
              <a:t>adeguatezza, proporzionalità e</a:t>
            </a:r>
            <a:br>
              <a:rPr lang="it-IT" sz="3600" b="1" smtClean="0"/>
            </a:br>
            <a:r>
              <a:rPr lang="it-IT" sz="3600" b="1" smtClean="0"/>
              <a:t>gradualità</a:t>
            </a:r>
            <a:r>
              <a:rPr lang="it-IT" sz="3600" i="1" smtClean="0"/>
              <a:t> </a:t>
            </a:r>
            <a:br>
              <a:rPr lang="it-IT" sz="3600" i="1" smtClean="0"/>
            </a:br>
            <a:r>
              <a:rPr lang="it-IT" sz="3600" i="1" smtClean="0"/>
              <a:t/>
            </a:r>
            <a:br>
              <a:rPr lang="it-IT" sz="3600" i="1" smtClean="0"/>
            </a:br>
            <a:r>
              <a:rPr lang="it-IT" sz="3600" i="1" smtClean="0"/>
              <a:t/>
            </a:r>
            <a:br>
              <a:rPr lang="it-IT" sz="3600" i="1" smtClean="0"/>
            </a:br>
            <a:r>
              <a:rPr lang="it-IT" sz="3600" i="1" smtClean="0"/>
              <a:t/>
            </a:r>
            <a:br>
              <a:rPr lang="it-IT" sz="3600" i="1" smtClean="0"/>
            </a:br>
            <a:r>
              <a:rPr lang="it-IT" sz="3600" i="1" smtClean="0"/>
              <a:t/>
            </a:r>
            <a:br>
              <a:rPr lang="it-IT" sz="3600" i="1" smtClean="0"/>
            </a:br>
            <a:endParaRPr lang="it-IT" sz="3600" smtClean="0"/>
          </a:p>
        </p:txBody>
      </p:sp>
      <p:sp>
        <p:nvSpPr>
          <p:cNvPr id="46082" name="Segnaposto contenuto 2"/>
          <p:cNvSpPr>
            <a:spLocks noGrp="1"/>
          </p:cNvSpPr>
          <p:nvPr>
            <p:ph idx="4294967295"/>
          </p:nvPr>
        </p:nvSpPr>
        <p:spPr/>
        <p:txBody>
          <a:bodyPr/>
          <a:lstStyle/>
          <a:p>
            <a:pPr algn="just" eaLnBrk="1" hangingPunct="1">
              <a:lnSpc>
                <a:spcPct val="90000"/>
              </a:lnSpc>
              <a:buFont typeface="Arial" charset="0"/>
              <a:buNone/>
            </a:pPr>
            <a:r>
              <a:rPr lang="it-IT" smtClean="0"/>
              <a:t>    la misura cautelare deve essere “</a:t>
            </a:r>
            <a:r>
              <a:rPr lang="it-IT" i="1" smtClean="0"/>
              <a:t>proporzionata all'entità del fatto e alla sanzione che si ritiene possa essere applicata all'ente”.</a:t>
            </a:r>
          </a:p>
          <a:p>
            <a:pPr algn="just" eaLnBrk="1" hangingPunct="1">
              <a:lnSpc>
                <a:spcPct val="90000"/>
              </a:lnSpc>
              <a:buFont typeface="Arial" charset="0"/>
              <a:buNone/>
            </a:pPr>
            <a:endParaRPr lang="it-IT" i="1" smtClean="0"/>
          </a:p>
          <a:p>
            <a:pPr algn="just" eaLnBrk="1" hangingPunct="1">
              <a:lnSpc>
                <a:spcPct val="90000"/>
              </a:lnSpc>
              <a:buFont typeface="Arial" charset="0"/>
              <a:buNone/>
            </a:pPr>
            <a:r>
              <a:rPr lang="it-IT" smtClean="0"/>
              <a:t>    Il Giudice, che applica la misura, svolge un giudizio prognostico circa la sanzione che ritiene potrà essere applicata all’ente all’esito del giudizio.</a:t>
            </a:r>
          </a:p>
          <a:p>
            <a:pPr algn="just" eaLnBrk="1" hangingPunct="1">
              <a:lnSpc>
                <a:spcPct val="90000"/>
              </a:lnSpc>
              <a:buFont typeface="Arial" charset="0"/>
              <a:buNone/>
            </a:pPr>
            <a:endParaRPr lang="it-IT" smtClean="0"/>
          </a:p>
        </p:txBody>
      </p:sp>
    </p:spTree>
  </p:cSld>
  <p:clrMapOvr>
    <a:masterClrMapping/>
  </p:clrMapOvr>
  <p:transition>
    <p:wipe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p:txBody>
          <a:bodyPr rtlCol="0">
            <a:normAutofit fontScale="90000"/>
          </a:bodyPr>
          <a:lstStyle/>
          <a:p>
            <a:pPr eaLnBrk="1" fontAlgn="auto" hangingPunct="1">
              <a:spcAft>
                <a:spcPts val="0"/>
              </a:spcAft>
              <a:defRPr/>
            </a:pPr>
            <a:r>
              <a:rPr lang="it-IT" b="1" dirty="0" smtClean="0"/>
              <a:t>Cass., sent. 30.9.2010, n. 42701 </a:t>
            </a:r>
            <a:r>
              <a:rPr lang="it-IT" dirty="0" smtClean="0"/>
              <a:t/>
            </a:r>
            <a:br>
              <a:rPr lang="it-IT" dirty="0" smtClean="0"/>
            </a:br>
            <a:endParaRPr lang="it-IT" dirty="0"/>
          </a:p>
        </p:txBody>
      </p:sp>
      <p:sp>
        <p:nvSpPr>
          <p:cNvPr id="47106" name="Segnaposto contenuto 2"/>
          <p:cNvSpPr>
            <a:spLocks noGrp="1"/>
          </p:cNvSpPr>
          <p:nvPr>
            <p:ph idx="4294967295"/>
          </p:nvPr>
        </p:nvSpPr>
        <p:spPr/>
        <p:txBody>
          <a:bodyPr/>
          <a:lstStyle/>
          <a:p>
            <a:pPr algn="just" eaLnBrk="1" hangingPunct="1">
              <a:lnSpc>
                <a:spcPct val="80000"/>
              </a:lnSpc>
              <a:buFont typeface="Arial" charset="0"/>
              <a:buNone/>
            </a:pPr>
            <a:r>
              <a:rPr lang="it-IT" sz="2700" smtClean="0"/>
              <a:t>    Applicabilità delle misure cautelari interdittive ex d.lgs. 231/01 alla </a:t>
            </a:r>
            <a:r>
              <a:rPr lang="it-IT" sz="2700" b="1" smtClean="0"/>
              <a:t>corruzione internazionale</a:t>
            </a:r>
            <a:r>
              <a:rPr lang="it-IT" sz="2700" smtClean="0"/>
              <a:t>. </a:t>
            </a:r>
          </a:p>
          <a:p>
            <a:pPr algn="just" eaLnBrk="1" hangingPunct="1">
              <a:lnSpc>
                <a:spcPct val="80000"/>
              </a:lnSpc>
              <a:buFont typeface="Arial" charset="0"/>
              <a:buNone/>
            </a:pPr>
            <a:endParaRPr lang="it-IT" sz="2700" smtClean="0"/>
          </a:p>
          <a:p>
            <a:pPr algn="just" eaLnBrk="1" hangingPunct="1">
              <a:lnSpc>
                <a:spcPct val="80000"/>
              </a:lnSpc>
              <a:buFont typeface="Arial" charset="0"/>
              <a:buNone/>
            </a:pPr>
            <a:r>
              <a:rPr lang="it-IT" sz="2700" smtClean="0"/>
              <a:t>     Nella sentenza in epigrafe, i giudici di legittimità hanno chiarito che le misure cautelari interdittive 231 sono applicabili anche qualora il reato presupposto sia quello di corruzione internazionale di cui all’art. 322 bis C.p., ancorché si debba verificare, in concreto, l’effettiva possibilità di applicare tali misure, senza che ciò comporti – seppur nella sola fase esecutiva – il coinvolgimento di uno Stato estero sul quale il giudice italiano non ha giurisdizione.</a:t>
            </a:r>
          </a:p>
          <a:p>
            <a:pPr eaLnBrk="1" hangingPunct="1">
              <a:lnSpc>
                <a:spcPct val="80000"/>
              </a:lnSpc>
            </a:pPr>
            <a:endParaRPr lang="it-IT" sz="2700" smtClean="0"/>
          </a:p>
        </p:txBody>
      </p:sp>
    </p:spTree>
  </p:cSld>
  <p:clrMapOvr>
    <a:masterClrMapping/>
  </p:clrMapOvr>
  <p:transition>
    <p:wipe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COMMISSARIO GIUDIZIALE (art.15)</a:t>
            </a:r>
            <a:br>
              <a:rPr lang="it-IT" dirty="0" smtClean="0"/>
            </a:br>
            <a:endParaRPr lang="it-IT" dirty="0"/>
          </a:p>
        </p:txBody>
      </p:sp>
      <p:sp>
        <p:nvSpPr>
          <p:cNvPr id="3" name="Segnaposto contenuto 2"/>
          <p:cNvSpPr>
            <a:spLocks noGrp="1"/>
          </p:cNvSpPr>
          <p:nvPr>
            <p:ph idx="1"/>
          </p:nvPr>
        </p:nvSpPr>
        <p:spPr>
          <a:xfrm>
            <a:off x="0" y="1071563"/>
            <a:ext cx="8964613" cy="5786437"/>
          </a:xfrm>
        </p:spPr>
        <p:txBody>
          <a:bodyPr>
            <a:noAutofit/>
          </a:bodyPr>
          <a:lstStyle/>
          <a:p>
            <a:pPr algn="just" eaLnBrk="1" hangingPunct="1">
              <a:buFont typeface="Arial" charset="0"/>
              <a:buNone/>
              <a:defRPr/>
            </a:pPr>
            <a:r>
              <a:rPr lang="it-IT" sz="2400" smtClean="0"/>
              <a:t>     Il giudice, in luogo dell’applicazione della sanzione dispone </a:t>
            </a:r>
            <a:r>
              <a:rPr lang="it-IT" sz="2400" b="1" smtClean="0">
                <a:effectLst>
                  <a:outerShdw blurRad="38100" dist="38100" dir="2700000" algn="tl">
                    <a:srgbClr val="C0C0C0"/>
                  </a:outerShdw>
                </a:effectLst>
              </a:rPr>
              <a:t>la prosecuzione dell’attività </a:t>
            </a:r>
            <a:r>
              <a:rPr lang="it-IT" sz="2400" smtClean="0"/>
              <a:t>dell’ente da parte di un Commissario per un periodo pari alla durata della pena interdittiva che sarebbe stata applicata, quando ricorre almeno una delle due condizioni:</a:t>
            </a:r>
          </a:p>
          <a:p>
            <a:pPr algn="just" eaLnBrk="1" hangingPunct="1">
              <a:defRPr/>
            </a:pPr>
            <a:endParaRPr lang="it-IT" sz="2400" smtClean="0"/>
          </a:p>
          <a:p>
            <a:pPr algn="just" eaLnBrk="1" hangingPunct="1">
              <a:buFont typeface="Arial" charset="0"/>
              <a:buNone/>
              <a:defRPr/>
            </a:pPr>
            <a:r>
              <a:rPr lang="it-IT" sz="2400" smtClean="0"/>
              <a:t>      a) l’ente svolge un pubblico servizio o servizio di pubblica       necessità </a:t>
            </a:r>
            <a:r>
              <a:rPr lang="it-IT" sz="2400" b="1" smtClean="0"/>
              <a:t>la cui interruzione può provocare un grave pregiudizio </a:t>
            </a:r>
            <a:r>
              <a:rPr lang="it-IT" sz="2400" smtClean="0"/>
              <a:t>alla collettività; </a:t>
            </a:r>
          </a:p>
          <a:p>
            <a:pPr algn="just" eaLnBrk="1" hangingPunct="1">
              <a:buFont typeface="Arial" charset="0"/>
              <a:buNone/>
              <a:defRPr/>
            </a:pPr>
            <a:endParaRPr lang="it-IT" sz="2400" smtClean="0"/>
          </a:p>
          <a:p>
            <a:pPr algn="just" eaLnBrk="1" hangingPunct="1">
              <a:buFont typeface="Arial" charset="0"/>
              <a:buNone/>
              <a:defRPr/>
            </a:pPr>
            <a:r>
              <a:rPr lang="it-IT" sz="2400" smtClean="0"/>
              <a:t>      b) l’ interruzione dell’attività dell’ente può provocare, tenuto conto delle sue dimensioni e delle condizioni economiche del territorio in cui è situato, </a:t>
            </a:r>
            <a:r>
              <a:rPr lang="it-IT" sz="2400" b="1" smtClean="0"/>
              <a:t>rilevanti ripercussioni sull’occupazione.</a:t>
            </a:r>
          </a:p>
          <a:p>
            <a:pPr algn="just" eaLnBrk="1" hangingPunct="1">
              <a:buFont typeface="Arial" charset="0"/>
              <a:buNone/>
              <a:defRPr/>
            </a:pPr>
            <a:r>
              <a:rPr lang="it-IT" b="1" smtClean="0"/>
              <a:t>    </a:t>
            </a:r>
            <a:r>
              <a:rPr lang="it-IT" sz="2400" i="1" smtClean="0"/>
              <a:t>Corte di Cass., VI Sez. Pen. 22.11.2011 n. 43108</a:t>
            </a:r>
            <a:r>
              <a:rPr lang="it-IT" b="1" smtClean="0"/>
              <a:t> </a:t>
            </a:r>
            <a:r>
              <a:rPr lang="it-IT" sz="2300" b="1" u="sng" smtClean="0"/>
              <a:t>fase cautelare e necessità che il giudice indichi i compiti ed i poteri del commissario. </a:t>
            </a:r>
            <a:r>
              <a:rPr lang="it-IT" sz="2300" u="sng" smtClean="0"/>
              <a:t> </a:t>
            </a:r>
          </a:p>
        </p:txBody>
      </p:sp>
    </p:spTree>
  </p:cSld>
  <p:clrMapOvr>
    <a:masterClrMapping/>
  </p:clrMapOvr>
  <p:transition>
    <p:wipe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p:cNvSpPr>
          <p:nvPr>
            <p:ph type="title"/>
          </p:nvPr>
        </p:nvSpPr>
        <p:spPr>
          <a:xfrm>
            <a:off x="179388" y="274638"/>
            <a:ext cx="8507412" cy="777875"/>
          </a:xfrm>
        </p:spPr>
        <p:txBody>
          <a:bodyPr/>
          <a:lstStyle/>
          <a:p>
            <a:r>
              <a:rPr lang="it-IT" sz="3400" b="1" smtClean="0"/>
              <a:t>Cass.  Sez. VI sent. 31 maggio 2010, n. 20560</a:t>
            </a:r>
            <a:br>
              <a:rPr lang="it-IT" sz="3400" b="1" smtClean="0"/>
            </a:br>
            <a:r>
              <a:rPr lang="it-IT" sz="3400" b="1" smtClean="0"/>
              <a:t> </a:t>
            </a:r>
            <a:r>
              <a:rPr lang="it-IT" sz="3200" smtClean="0"/>
              <a:t>Nesso tra attività sospesa ed illecito accertato</a:t>
            </a:r>
          </a:p>
        </p:txBody>
      </p:sp>
      <p:sp>
        <p:nvSpPr>
          <p:cNvPr id="49154" name="Rectangle 3"/>
          <p:cNvSpPr>
            <a:spLocks noGrp="1"/>
          </p:cNvSpPr>
          <p:nvPr>
            <p:ph type="body" idx="1"/>
          </p:nvPr>
        </p:nvSpPr>
        <p:spPr>
          <a:xfrm>
            <a:off x="457200" y="1268413"/>
            <a:ext cx="8229600" cy="5400675"/>
          </a:xfrm>
        </p:spPr>
        <p:txBody>
          <a:bodyPr/>
          <a:lstStyle/>
          <a:p>
            <a:pPr algn="just">
              <a:lnSpc>
                <a:spcPct val="80000"/>
              </a:lnSpc>
            </a:pPr>
            <a:r>
              <a:rPr lang="it-IT" sz="2400" i="1" smtClean="0"/>
              <a:t>Dinanzi alla forte invasività delle sanzioni interdittive nella vita dell’ente il legislatore ha voluto che </a:t>
            </a:r>
            <a:r>
              <a:rPr lang="it-IT" sz="2400" b="1" i="1" smtClean="0"/>
              <a:t>il giudice tenga conto della realtà organizzativa dell’ente. </a:t>
            </a:r>
          </a:p>
          <a:p>
            <a:pPr algn="just">
              <a:lnSpc>
                <a:spcPct val="80000"/>
              </a:lnSpc>
            </a:pPr>
            <a:endParaRPr lang="it-IT" sz="2400" b="1" i="1" smtClean="0"/>
          </a:p>
          <a:p>
            <a:pPr algn="just">
              <a:lnSpc>
                <a:spcPct val="80000"/>
              </a:lnSpc>
            </a:pPr>
            <a:r>
              <a:rPr lang="it-IT" sz="2400" i="1" smtClean="0"/>
              <a:t>Queste indicazioni trovano spazio anche nella fase cautelare, le cui </a:t>
            </a:r>
            <a:r>
              <a:rPr lang="it-IT" sz="2400" b="1" i="1" smtClean="0"/>
              <a:t>misure provvisorie replicano pedissequamente le sanzioni interdittive definitive. </a:t>
            </a:r>
          </a:p>
          <a:p>
            <a:pPr algn="just">
              <a:lnSpc>
                <a:spcPct val="80000"/>
              </a:lnSpc>
            </a:pPr>
            <a:endParaRPr lang="it-IT" sz="2400" b="1" i="1" smtClean="0"/>
          </a:p>
          <a:p>
            <a:pPr algn="just">
              <a:lnSpc>
                <a:spcPct val="80000"/>
              </a:lnSpc>
            </a:pPr>
            <a:r>
              <a:rPr lang="it-IT" sz="2400" i="1" smtClean="0"/>
              <a:t>Ne consegue che anche </a:t>
            </a:r>
            <a:r>
              <a:rPr lang="it-IT" sz="2400" b="1" i="1" smtClean="0"/>
              <a:t>il giudice della cautela è tenuto a valutare l’incidenza della misura sulla specifica attività</a:t>
            </a:r>
            <a:r>
              <a:rPr lang="it-IT" sz="2400" i="1" smtClean="0"/>
              <a:t> alla quale si riferisce l’illecito dell’ente, limitando, ove possibile, la misura solo ad alcuni settori dell’attività dell’ente. </a:t>
            </a:r>
          </a:p>
          <a:p>
            <a:pPr algn="just">
              <a:lnSpc>
                <a:spcPct val="80000"/>
              </a:lnSpc>
            </a:pPr>
            <a:endParaRPr lang="it-IT" sz="2400" i="1" smtClean="0"/>
          </a:p>
          <a:p>
            <a:pPr algn="just">
              <a:lnSpc>
                <a:spcPct val="80000"/>
              </a:lnSpc>
            </a:pPr>
            <a:r>
              <a:rPr lang="it-IT" sz="2400" i="1" smtClean="0"/>
              <a:t>Si tratta di una valutazione che deve essere fatta anche nel caso in cui si provveda alla </a:t>
            </a:r>
            <a:r>
              <a:rPr lang="it-IT" sz="2400" b="1" i="1" smtClean="0"/>
              <a:t>sostituzione della misura interdittiva con la nomina del commissario giudiziale.</a:t>
            </a:r>
          </a:p>
        </p:txBody>
      </p:sp>
    </p:spTree>
  </p:cSld>
  <p:clrMapOvr>
    <a:masterClrMapping/>
  </p:clrMapOvr>
  <p:transition>
    <p:wipe di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0825" y="274638"/>
            <a:ext cx="8678863" cy="922337"/>
          </a:xfrm>
        </p:spPr>
        <p:txBody>
          <a:bodyPr rtlCol="0">
            <a:normAutofit fontScale="90000"/>
          </a:bodyPr>
          <a:lstStyle/>
          <a:p>
            <a:pPr eaLnBrk="1" fontAlgn="auto" hangingPunct="1">
              <a:spcAft>
                <a:spcPts val="0"/>
              </a:spcAft>
              <a:defRPr/>
            </a:pPr>
            <a:r>
              <a:rPr lang="it-IT" dirty="0" smtClean="0"/>
              <a:t/>
            </a:r>
            <a:br>
              <a:rPr lang="it-IT" dirty="0" smtClean="0"/>
            </a:br>
            <a:r>
              <a:rPr lang="it-IT" b="1" dirty="0" smtClean="0"/>
              <a:t>riparazione delle conseguenze del reato</a:t>
            </a:r>
            <a:br>
              <a:rPr lang="it-IT" b="1" dirty="0" smtClean="0"/>
            </a:br>
            <a:endParaRPr lang="it-IT" b="1" dirty="0"/>
          </a:p>
        </p:txBody>
      </p:sp>
      <p:sp>
        <p:nvSpPr>
          <p:cNvPr id="50178" name="Segnaposto contenuto 2"/>
          <p:cNvSpPr>
            <a:spLocks noGrp="1"/>
          </p:cNvSpPr>
          <p:nvPr>
            <p:ph idx="1"/>
          </p:nvPr>
        </p:nvSpPr>
        <p:spPr>
          <a:xfrm>
            <a:off x="323850" y="1214438"/>
            <a:ext cx="8424863" cy="5429250"/>
          </a:xfrm>
        </p:spPr>
        <p:txBody>
          <a:bodyPr/>
          <a:lstStyle/>
          <a:p>
            <a:pPr marL="363538" indent="-363538" algn="just" eaLnBrk="1" hangingPunct="1">
              <a:lnSpc>
                <a:spcPct val="80000"/>
              </a:lnSpc>
              <a:buFont typeface="Arial" charset="0"/>
              <a:buNone/>
            </a:pPr>
            <a:r>
              <a:rPr lang="it-IT" sz="2500" smtClean="0"/>
              <a:t>    Le sanzioni interdittive non si applicano quando, </a:t>
            </a:r>
            <a:r>
              <a:rPr lang="it-IT" sz="2500" b="1" smtClean="0"/>
              <a:t>prima della dichiarazione di apertura del dibattimento di primo grado, </a:t>
            </a:r>
            <a:r>
              <a:rPr lang="it-IT" sz="2500" smtClean="0"/>
              <a:t>concorrono le seguenti condizioni:</a:t>
            </a:r>
          </a:p>
          <a:p>
            <a:pPr marL="363538" indent="-363538" algn="just" eaLnBrk="1" hangingPunct="1">
              <a:lnSpc>
                <a:spcPct val="80000"/>
              </a:lnSpc>
              <a:buFont typeface="Arial" charset="0"/>
              <a:buNone/>
            </a:pPr>
            <a:endParaRPr lang="it-IT" sz="2500" smtClean="0"/>
          </a:p>
          <a:p>
            <a:pPr marL="363538" indent="-363538" algn="just" eaLnBrk="1" hangingPunct="1">
              <a:lnSpc>
                <a:spcPct val="80000"/>
              </a:lnSpc>
              <a:buFont typeface="Arial" charset="0"/>
              <a:buNone/>
            </a:pPr>
            <a:r>
              <a:rPr lang="it-IT" sz="2500" smtClean="0"/>
              <a:t>     A)  l’ente ha </a:t>
            </a:r>
            <a:r>
              <a:rPr lang="it-IT" sz="2500" b="1" smtClean="0"/>
              <a:t>risarcito integralmente il danno e ha eliminato le conseguenze dannose o pericolose del reato </a:t>
            </a:r>
            <a:r>
              <a:rPr lang="it-IT" sz="2500" smtClean="0"/>
              <a:t>ovvero si è comunque adoperato efficacemente in tal senso; </a:t>
            </a:r>
          </a:p>
          <a:p>
            <a:pPr marL="363538" indent="-363538" algn="just" eaLnBrk="1" hangingPunct="1">
              <a:lnSpc>
                <a:spcPct val="80000"/>
              </a:lnSpc>
              <a:buFont typeface="Arial" charset="0"/>
              <a:buNone/>
            </a:pPr>
            <a:endParaRPr lang="it-IT" sz="2500" smtClean="0"/>
          </a:p>
          <a:p>
            <a:pPr marL="363538" indent="-363538" algn="just" eaLnBrk="1" hangingPunct="1">
              <a:lnSpc>
                <a:spcPct val="80000"/>
              </a:lnSpc>
              <a:buFont typeface="Arial" charset="0"/>
              <a:buNone/>
            </a:pPr>
            <a:r>
              <a:rPr lang="it-IT" sz="2500" smtClean="0"/>
              <a:t>      B) l’ente ha </a:t>
            </a:r>
            <a:r>
              <a:rPr lang="it-IT" sz="2500" b="1" smtClean="0"/>
              <a:t>eliminato le carenze organizzative </a:t>
            </a:r>
            <a:r>
              <a:rPr lang="it-IT" sz="2500" smtClean="0"/>
              <a:t>che hanno determinato il reato mediante l’adozione e l’attuazione di modelli organizzativi idonei a prevenire reati della specie di quello verificatosi;</a:t>
            </a:r>
          </a:p>
          <a:p>
            <a:pPr marL="363538" indent="-363538" algn="just" eaLnBrk="1" hangingPunct="1">
              <a:lnSpc>
                <a:spcPct val="80000"/>
              </a:lnSpc>
              <a:buFont typeface="Arial" charset="0"/>
              <a:buNone/>
            </a:pPr>
            <a:endParaRPr lang="it-IT" sz="2500" smtClean="0"/>
          </a:p>
          <a:p>
            <a:pPr marL="363538" indent="-363538" algn="just" eaLnBrk="1" hangingPunct="1">
              <a:lnSpc>
                <a:spcPct val="80000"/>
              </a:lnSpc>
              <a:buFont typeface="Arial" charset="0"/>
              <a:buNone/>
            </a:pPr>
            <a:r>
              <a:rPr lang="it-IT" sz="2500" smtClean="0"/>
              <a:t>      C)  l’ente </a:t>
            </a:r>
            <a:r>
              <a:rPr lang="it-IT" sz="2500" b="1" smtClean="0"/>
              <a:t>ha messo a disposizione il profitto conseguito </a:t>
            </a:r>
            <a:r>
              <a:rPr lang="it-IT" sz="2500" smtClean="0"/>
              <a:t>ai fini della confisca.</a:t>
            </a:r>
          </a:p>
        </p:txBody>
      </p:sp>
    </p:spTree>
  </p:cSld>
  <p:clrMapOvr>
    <a:masterClrMapping/>
  </p:clrMapOvr>
  <p:transition>
    <p:wipe di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4313" y="274638"/>
            <a:ext cx="8643937" cy="939800"/>
          </a:xfrm>
        </p:spPr>
        <p:txBody>
          <a:bodyPr rtlCol="0">
            <a:normAutofit fontScale="90000"/>
          </a:bodyPr>
          <a:lstStyle/>
          <a:p>
            <a:pPr eaLnBrk="1" fontAlgn="auto" hangingPunct="1">
              <a:spcAft>
                <a:spcPts val="0"/>
              </a:spcAft>
              <a:defRPr/>
            </a:pPr>
            <a:r>
              <a:rPr lang="it-IT" dirty="0" smtClean="0"/>
              <a:t>Sequestro preventivo nella 231…(art. 53)</a:t>
            </a:r>
            <a:endParaRPr lang="it-IT" dirty="0"/>
          </a:p>
        </p:txBody>
      </p:sp>
      <p:sp>
        <p:nvSpPr>
          <p:cNvPr id="3" name="Segnaposto contenuto 2"/>
          <p:cNvSpPr>
            <a:spLocks noGrp="1"/>
          </p:cNvSpPr>
          <p:nvPr>
            <p:ph idx="1"/>
          </p:nvPr>
        </p:nvSpPr>
        <p:spPr>
          <a:xfrm>
            <a:off x="214313" y="1143000"/>
            <a:ext cx="8643937" cy="5500688"/>
          </a:xfrm>
        </p:spPr>
        <p:txBody>
          <a:bodyPr rtlCol="0">
            <a:normAutofit fontScale="85000" lnSpcReduction="20000"/>
          </a:bodyPr>
          <a:lstStyle/>
          <a:p>
            <a:pPr algn="just" eaLnBrk="1" fontAlgn="auto" hangingPunct="1">
              <a:spcAft>
                <a:spcPts val="0"/>
              </a:spcAft>
              <a:buFont typeface="Arial" pitchFamily="34" charset="0"/>
              <a:buNone/>
              <a:defRPr/>
            </a:pPr>
            <a:r>
              <a:rPr lang="it-IT" dirty="0" smtClean="0"/>
              <a:t>   </a:t>
            </a:r>
          </a:p>
          <a:p>
            <a:pPr algn="just" eaLnBrk="1" fontAlgn="auto" hangingPunct="1">
              <a:spcAft>
                <a:spcPts val="0"/>
              </a:spcAft>
              <a:buFont typeface="Arial" pitchFamily="34" charset="0"/>
              <a:buNone/>
              <a:defRPr/>
            </a:pPr>
            <a:r>
              <a:rPr lang="it-IT" dirty="0" smtClean="0"/>
              <a:t>     Il giudice può </a:t>
            </a:r>
            <a:r>
              <a:rPr lang="it-IT" b="1" u="sng" dirty="0" smtClean="0">
                <a:effectLst>
                  <a:outerShdw blurRad="38100" dist="38100" dir="2700000" algn="tl">
                    <a:srgbClr val="000000">
                      <a:alpha val="43137"/>
                    </a:srgbClr>
                  </a:outerShdw>
                </a:effectLst>
              </a:rPr>
              <a:t>disporre il sequestro delle cose di cui è consentita la confisca </a:t>
            </a:r>
            <a:r>
              <a:rPr lang="it-IT" dirty="0" smtClean="0"/>
              <a:t>a norma dell'articolo 19. </a:t>
            </a:r>
          </a:p>
          <a:p>
            <a:pPr algn="just" eaLnBrk="1" fontAlgn="auto" hangingPunct="1">
              <a:spcAft>
                <a:spcPts val="0"/>
              </a:spcAft>
              <a:buFont typeface="Arial" pitchFamily="34" charset="0"/>
              <a:buNone/>
              <a:defRPr/>
            </a:pPr>
            <a:endParaRPr lang="it-IT" dirty="0" smtClean="0"/>
          </a:p>
          <a:p>
            <a:pPr algn="just" eaLnBrk="1" fontAlgn="auto" hangingPunct="1">
              <a:spcAft>
                <a:spcPts val="0"/>
              </a:spcAft>
              <a:buFont typeface="Arial" pitchFamily="34" charset="0"/>
              <a:buNone/>
              <a:defRPr/>
            </a:pPr>
            <a:r>
              <a:rPr lang="it-IT" dirty="0" smtClean="0"/>
              <a:t>     Si osservano le disposizioni di cui agli artt. 321, commi 3 (revoca), 3-bis (disposizione d’urgenza da parte del PM o della PG) e 3-ter (perdita di efficacia per inosservanza dei termini o mancata convalida), 322 (riesame), 322-bis (appello) e 323 (perdita di efficacia del sequestro preventivo a seguito di sentenza) del codice di procedura penale, in quanto applicabili.</a:t>
            </a:r>
          </a:p>
          <a:p>
            <a:pPr algn="just" eaLnBrk="1" fontAlgn="auto" hangingPunct="1">
              <a:spcAft>
                <a:spcPts val="0"/>
              </a:spcAft>
              <a:buFont typeface="Arial" pitchFamily="34" charset="0"/>
              <a:buNone/>
              <a:defRPr/>
            </a:pPr>
            <a:endParaRPr lang="it-IT" dirty="0" smtClean="0"/>
          </a:p>
          <a:p>
            <a:pPr algn="just" eaLnBrk="1" fontAlgn="auto" hangingPunct="1">
              <a:spcAft>
                <a:spcPts val="0"/>
              </a:spcAft>
              <a:buFont typeface="Arial" pitchFamily="34" charset="0"/>
              <a:buNone/>
              <a:defRPr/>
            </a:pPr>
            <a:r>
              <a:rPr lang="it-IT" dirty="0" smtClean="0"/>
              <a:t>     </a:t>
            </a:r>
            <a:r>
              <a:rPr lang="it-IT" b="1" dirty="0" smtClean="0">
                <a:effectLst>
                  <a:outerShdw blurRad="38100" dist="38100" dir="2700000" algn="tl">
                    <a:srgbClr val="000000">
                      <a:alpha val="43137"/>
                    </a:srgbClr>
                  </a:outerShdw>
                </a:effectLst>
              </a:rPr>
              <a:t>La finalità del sequestro preventivo è quella di garantire l’eventuale esecuzione della confisca</a:t>
            </a:r>
            <a:r>
              <a:rPr lang="it-IT" dirty="0" smtClean="0"/>
              <a:t>, che consegue sempre ed obbligatoriamente alla sentenza di condanna. </a:t>
            </a:r>
          </a:p>
          <a:p>
            <a:pPr algn="just" eaLnBrk="1" fontAlgn="auto" hangingPunct="1">
              <a:spcAft>
                <a:spcPts val="0"/>
              </a:spcAft>
              <a:buFont typeface="Arial" pitchFamily="34" charset="0"/>
              <a:buNone/>
              <a:defRPr/>
            </a:pPr>
            <a:endParaRPr lang="it-IT" dirty="0"/>
          </a:p>
        </p:txBody>
      </p:sp>
    </p:spTree>
  </p:cSld>
  <p:clrMapOvr>
    <a:masterClrMapping/>
  </p:clrMapOvr>
  <p:transition>
    <p:wipe dir="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a:xfrm>
            <a:off x="457200" y="274638"/>
            <a:ext cx="8229600" cy="1296987"/>
          </a:xfrm>
        </p:spPr>
        <p:txBody>
          <a:bodyPr rtlCol="0">
            <a:normAutofit fontScale="90000"/>
          </a:bodyPr>
          <a:lstStyle/>
          <a:p>
            <a:pPr algn="just" eaLnBrk="1" fontAlgn="auto" hangingPunct="1">
              <a:spcAft>
                <a:spcPts val="0"/>
              </a:spcAft>
              <a:defRPr/>
            </a:pPr>
            <a:r>
              <a:rPr lang="it-IT" b="1" dirty="0" smtClean="0"/>
              <a:t/>
            </a:r>
            <a:br>
              <a:rPr lang="it-IT" b="1" dirty="0" smtClean="0"/>
            </a:br>
            <a:r>
              <a:rPr lang="it-IT" b="1" dirty="0" smtClean="0"/>
              <a:t/>
            </a:r>
            <a:br>
              <a:rPr lang="it-IT" b="1" dirty="0" smtClean="0"/>
            </a:br>
            <a:r>
              <a:rPr lang="it-IT" b="1" dirty="0" smtClean="0"/>
              <a:t/>
            </a:r>
            <a:br>
              <a:rPr lang="it-IT" b="1" dirty="0" smtClean="0"/>
            </a:br>
            <a:r>
              <a:rPr lang="it-IT" b="1" dirty="0" smtClean="0"/>
              <a:t/>
            </a:r>
            <a:br>
              <a:rPr lang="it-IT" b="1" dirty="0" smtClean="0"/>
            </a:br>
            <a:r>
              <a:rPr lang="it-IT" b="1" dirty="0" smtClean="0"/>
              <a:t/>
            </a:r>
            <a:br>
              <a:rPr lang="it-IT" b="1" dirty="0" smtClean="0"/>
            </a:br>
            <a:r>
              <a:rPr lang="it-IT" b="1" dirty="0" smtClean="0"/>
              <a:t/>
            </a:r>
            <a:br>
              <a:rPr lang="it-IT" b="1" dirty="0" smtClean="0"/>
            </a:br>
            <a:r>
              <a:rPr lang="it-IT" sz="4000" b="1" dirty="0" err="1" smtClean="0"/>
              <a:t>Cass.pen.</a:t>
            </a:r>
            <a:r>
              <a:rPr lang="it-IT" sz="4000" b="1" dirty="0" smtClean="0"/>
              <a:t> sez. </a:t>
            </a:r>
            <a:r>
              <a:rPr lang="it-IT" sz="4000" b="1" dirty="0" err="1" smtClean="0"/>
              <a:t>II</a:t>
            </a:r>
            <a:r>
              <a:rPr lang="it-IT" sz="4000" b="1" dirty="0" smtClean="0"/>
              <a:t>, 17 marzo  2009, n. 13678</a:t>
            </a:r>
            <a:r>
              <a:rPr lang="it-IT" b="1" dirty="0" smtClean="0"/>
              <a:t/>
            </a:r>
            <a:br>
              <a:rPr lang="it-IT" b="1" dirty="0" smtClean="0"/>
            </a:br>
            <a:r>
              <a:rPr lang="it-IT" b="1" dirty="0" smtClean="0"/>
              <a:t/>
            </a:r>
            <a:br>
              <a:rPr lang="it-IT" b="1" dirty="0" smtClean="0"/>
            </a:br>
            <a:r>
              <a:rPr lang="it-IT" b="1" dirty="0" smtClean="0"/>
              <a:t/>
            </a:r>
            <a:br>
              <a:rPr lang="it-IT" b="1" dirty="0" smtClean="0"/>
            </a:br>
            <a:r>
              <a:rPr lang="it-IT" b="1" dirty="0" smtClean="0"/>
              <a:t> </a:t>
            </a:r>
            <a:r>
              <a:rPr lang="it-IT" dirty="0" smtClean="0"/>
              <a:t/>
            </a:r>
            <a:br>
              <a:rPr lang="it-IT" dirty="0" smtClean="0"/>
            </a:br>
            <a:r>
              <a:rPr lang="it-IT" dirty="0" smtClean="0"/>
              <a:t/>
            </a:r>
            <a:br>
              <a:rPr lang="it-IT" dirty="0" smtClean="0"/>
            </a:br>
            <a:r>
              <a:rPr lang="it-IT" dirty="0" smtClean="0"/>
              <a:t/>
            </a:r>
            <a:br>
              <a:rPr lang="it-IT" dirty="0" smtClean="0"/>
            </a:br>
            <a:endParaRPr lang="it-IT" dirty="0"/>
          </a:p>
        </p:txBody>
      </p:sp>
      <p:sp>
        <p:nvSpPr>
          <p:cNvPr id="52226" name="Segnaposto contenuto 2"/>
          <p:cNvSpPr>
            <a:spLocks noGrp="1"/>
          </p:cNvSpPr>
          <p:nvPr>
            <p:ph idx="4294967295"/>
          </p:nvPr>
        </p:nvSpPr>
        <p:spPr>
          <a:xfrm>
            <a:off x="179388" y="1600200"/>
            <a:ext cx="8785225" cy="4525963"/>
          </a:xfrm>
        </p:spPr>
        <p:txBody>
          <a:bodyPr/>
          <a:lstStyle/>
          <a:p>
            <a:pPr marL="0" indent="0" algn="just" eaLnBrk="1" hangingPunct="1">
              <a:lnSpc>
                <a:spcPct val="90000"/>
              </a:lnSpc>
              <a:buFont typeface="Arial" charset="0"/>
              <a:buNone/>
            </a:pPr>
            <a:r>
              <a:rPr lang="it-IT" sz="2800" b="1" u="sng" smtClean="0"/>
              <a:t>il sequestro preventivo</a:t>
            </a:r>
            <a:r>
              <a:rPr lang="it-IT" sz="2800" smtClean="0"/>
              <a:t> di beni di cui è consentita la confisca, ai sensi del D.Lgs. n. 231 del 2001, art. 19, non deve essere preceduto, a pena di nullità, dalla informazione sul diritto di difesa prevista dall'art. 369 bis cod. proc. pen., in quanto si tratta di atto "a sorpresa“. - </a:t>
            </a:r>
          </a:p>
          <a:p>
            <a:pPr marL="0" indent="0" algn="just" eaLnBrk="1" hangingPunct="1">
              <a:lnSpc>
                <a:spcPct val="90000"/>
              </a:lnSpc>
              <a:buFont typeface="Arial" charset="0"/>
              <a:buNone/>
            </a:pPr>
            <a:endParaRPr lang="it-IT" sz="2800" smtClean="0"/>
          </a:p>
          <a:p>
            <a:pPr marL="0" indent="0" algn="just" eaLnBrk="1" hangingPunct="1">
              <a:lnSpc>
                <a:spcPct val="90000"/>
              </a:lnSpc>
              <a:buFont typeface="Arial" charset="0"/>
              <a:buNone/>
            </a:pPr>
            <a:r>
              <a:rPr lang="it-IT" sz="2800" smtClean="0"/>
              <a:t>La logica delle misure cautelari reali è quella secondo  cui l’esecuzione, proprio perché destinata ad impedire pericula di dispersione dei beni da apprendere, sarebbe esposta al rischio di vanificazione, se preceduta dai relativi avvisi. </a:t>
            </a:r>
          </a:p>
        </p:txBody>
      </p:sp>
    </p:spTree>
  </p:cSld>
  <p:clrMapOvr>
    <a:masterClrMapping/>
  </p:clrMapOvr>
  <p:transition>
    <p:wipe dir="d"/>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olo 1"/>
          <p:cNvSpPr>
            <a:spLocks noGrp="1"/>
          </p:cNvSpPr>
          <p:nvPr>
            <p:ph type="title"/>
          </p:nvPr>
        </p:nvSpPr>
        <p:spPr/>
        <p:txBody>
          <a:bodyPr/>
          <a:lstStyle/>
          <a:p>
            <a:pPr eaLnBrk="1" hangingPunct="1"/>
            <a:r>
              <a:rPr lang="it-IT" sz="4000" b="1" smtClean="0"/>
              <a:t>Concezione estensiva </a:t>
            </a:r>
            <a:br>
              <a:rPr lang="it-IT" sz="4000" b="1" smtClean="0"/>
            </a:br>
            <a:r>
              <a:rPr lang="it-IT" sz="4000" b="1" smtClean="0"/>
              <a:t>del sequestro preventivo</a:t>
            </a:r>
            <a:r>
              <a:rPr lang="it-IT" sz="4000" smtClean="0"/>
              <a:t> </a:t>
            </a:r>
          </a:p>
        </p:txBody>
      </p:sp>
      <p:sp>
        <p:nvSpPr>
          <p:cNvPr id="3" name="Segnaposto contenuto 2"/>
          <p:cNvSpPr>
            <a:spLocks noGrp="1"/>
          </p:cNvSpPr>
          <p:nvPr>
            <p:ph idx="1"/>
          </p:nvPr>
        </p:nvSpPr>
        <p:spPr/>
        <p:txBody>
          <a:bodyPr>
            <a:normAutofit/>
          </a:bodyPr>
          <a:lstStyle/>
          <a:p>
            <a:pPr algn="just" eaLnBrk="1" hangingPunct="1">
              <a:lnSpc>
                <a:spcPct val="90000"/>
              </a:lnSpc>
              <a:buFont typeface="Arial" charset="0"/>
              <a:buNone/>
              <a:defRPr/>
            </a:pPr>
            <a:r>
              <a:rPr lang="it-IT" sz="3000" smtClean="0"/>
              <a:t>    </a:t>
            </a:r>
            <a:r>
              <a:rPr lang="it-IT" sz="2800" b="1" u="sng" smtClean="0">
                <a:effectLst>
                  <a:outerShdw blurRad="38100" dist="38100" dir="2700000" algn="tl">
                    <a:srgbClr val="C0C0C0"/>
                  </a:outerShdw>
                </a:effectLst>
              </a:rPr>
              <a:t>Il profitto del reato nel sequestro preventivo funzionale alla confisca, </a:t>
            </a:r>
            <a:r>
              <a:rPr lang="it-IT" sz="2800" smtClean="0"/>
              <a:t>disposto – ai sensi degli artt. 19 e 53 D.Lgs. n. 231/2001 – nei confronti dell'ente collettivo, </a:t>
            </a:r>
            <a:r>
              <a:rPr lang="it-IT" sz="2800" b="1" u="sng" smtClean="0">
                <a:effectLst>
                  <a:outerShdw blurRad="38100" dist="38100" dir="2700000" algn="tl">
                    <a:srgbClr val="C0C0C0"/>
                  </a:outerShdw>
                </a:effectLst>
              </a:rPr>
              <a:t>è costituito dal vantaggio economico di diretta e immediata derivazione causale dal reato</a:t>
            </a:r>
          </a:p>
          <a:p>
            <a:pPr algn="just" eaLnBrk="1" hangingPunct="1">
              <a:lnSpc>
                <a:spcPct val="90000"/>
              </a:lnSpc>
              <a:buFont typeface="Arial" charset="0"/>
              <a:buNone/>
              <a:defRPr/>
            </a:pPr>
            <a:endParaRPr lang="it-IT" sz="2800" b="1" u="sng" smtClean="0">
              <a:effectLst>
                <a:outerShdw blurRad="38100" dist="38100" dir="2700000" algn="tl">
                  <a:srgbClr val="C0C0C0"/>
                </a:outerShdw>
              </a:effectLst>
            </a:endParaRPr>
          </a:p>
          <a:p>
            <a:pPr algn="just" eaLnBrk="1" hangingPunct="1">
              <a:lnSpc>
                <a:spcPct val="90000"/>
              </a:lnSpc>
              <a:buFont typeface="Arial" charset="0"/>
              <a:buNone/>
              <a:defRPr/>
            </a:pPr>
            <a:r>
              <a:rPr lang="it-IT" sz="2800" b="1" smtClean="0">
                <a:effectLst>
                  <a:outerShdw blurRad="38100" dist="38100" dir="2700000" algn="tl">
                    <a:srgbClr val="C0C0C0"/>
                  </a:outerShdw>
                </a:effectLst>
              </a:rPr>
              <a:t>    il Quantum del sequestro </a:t>
            </a:r>
            <a:r>
              <a:rPr lang="it-IT" sz="2800" smtClean="0"/>
              <a:t>è concretamente determinato al netto della effettiva utilità eventualmente conseguita nell'ambito del rapporto sinallagmatico con l'ente. </a:t>
            </a:r>
          </a:p>
          <a:p>
            <a:pPr eaLnBrk="1" hangingPunct="1">
              <a:lnSpc>
                <a:spcPct val="90000"/>
              </a:lnSpc>
              <a:defRPr/>
            </a:pPr>
            <a:endParaRPr lang="it-IT" sz="2800" smtClean="0"/>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olo 1"/>
          <p:cNvSpPr>
            <a:spLocks noGrp="1"/>
          </p:cNvSpPr>
          <p:nvPr>
            <p:ph type="title"/>
          </p:nvPr>
        </p:nvSpPr>
        <p:spPr>
          <a:xfrm>
            <a:off x="457200" y="274638"/>
            <a:ext cx="8229600" cy="993775"/>
          </a:xfrm>
        </p:spPr>
        <p:txBody>
          <a:bodyPr/>
          <a:lstStyle/>
          <a:p>
            <a:pPr eaLnBrk="1" hangingPunct="1"/>
            <a:r>
              <a:rPr lang="it-IT" sz="4000" b="1" smtClean="0"/>
              <a:t>Gli aspetti rilevanti della normativa </a:t>
            </a:r>
          </a:p>
        </p:txBody>
      </p:sp>
      <p:sp>
        <p:nvSpPr>
          <p:cNvPr id="17410" name="Segnaposto contenuto 2"/>
          <p:cNvSpPr>
            <a:spLocks noGrp="1"/>
          </p:cNvSpPr>
          <p:nvPr>
            <p:ph idx="1"/>
          </p:nvPr>
        </p:nvSpPr>
        <p:spPr>
          <a:xfrm>
            <a:off x="285750" y="1357313"/>
            <a:ext cx="8572500" cy="5143500"/>
          </a:xfrm>
        </p:spPr>
        <p:txBody>
          <a:bodyPr/>
          <a:lstStyle/>
          <a:p>
            <a:pPr marL="457200" indent="-457200" algn="just" eaLnBrk="1" hangingPunct="1">
              <a:spcBef>
                <a:spcPct val="50000"/>
              </a:spcBef>
              <a:buFontTx/>
              <a:buAutoNum type="arabicParenR"/>
            </a:pPr>
            <a:r>
              <a:rPr lang="it-IT" sz="2800" smtClean="0"/>
              <a:t>La normativa introduce la responsabilità in sede penale della società che </a:t>
            </a:r>
            <a:r>
              <a:rPr lang="it-IT" sz="2800" b="1" u="sng" smtClean="0"/>
              <a:t>va ad aggiungersi</a:t>
            </a:r>
            <a:r>
              <a:rPr lang="it-IT" sz="2800" b="1" smtClean="0"/>
              <a:t> </a:t>
            </a:r>
            <a:r>
              <a:rPr lang="it-IT" sz="2800" smtClean="0"/>
              <a:t>a quella della persona fisica che ha realizzato l’illecito.</a:t>
            </a:r>
          </a:p>
          <a:p>
            <a:pPr marL="457200" indent="-457200" algn="just" eaLnBrk="1" hangingPunct="1">
              <a:spcBef>
                <a:spcPct val="50000"/>
              </a:spcBef>
              <a:buFontTx/>
              <a:buAutoNum type="arabicParenR"/>
            </a:pPr>
            <a:r>
              <a:rPr lang="it-IT" sz="2800" smtClean="0"/>
              <a:t> </a:t>
            </a:r>
            <a:r>
              <a:rPr lang="it-IT" sz="2800" b="1" smtClean="0"/>
              <a:t>La responsabilità coinvolge il patrimonio dell’ente </a:t>
            </a:r>
            <a:r>
              <a:rPr lang="it-IT" sz="2800" smtClean="0"/>
              <a:t>e, indirettamente, gli interessi economici dei soci. </a:t>
            </a:r>
          </a:p>
          <a:p>
            <a:pPr marL="457200" indent="-457200" algn="just" eaLnBrk="1" hangingPunct="1">
              <a:spcBef>
                <a:spcPct val="50000"/>
              </a:spcBef>
              <a:buFontTx/>
              <a:buAutoNum type="arabicParenR"/>
            </a:pPr>
            <a:r>
              <a:rPr lang="it-IT" sz="2800" smtClean="0"/>
              <a:t>E’ necessario che il reato sia stato compiuto </a:t>
            </a:r>
            <a:r>
              <a:rPr lang="it-IT" sz="2800" b="1" smtClean="0"/>
              <a:t>nell’interesse o a vantaggio dell’ente. </a:t>
            </a:r>
          </a:p>
          <a:p>
            <a:pPr marL="457200" indent="-457200" algn="just" eaLnBrk="1" hangingPunct="1">
              <a:spcBef>
                <a:spcPct val="50000"/>
              </a:spcBef>
              <a:buFontTx/>
              <a:buAutoNum type="arabicParenR"/>
            </a:pPr>
            <a:r>
              <a:rPr lang="it-IT" sz="2800" smtClean="0"/>
              <a:t>È esclusa la responsabilità dell’ente qualora la persona fisica abbia commesso il reato per esclusivo vantaggio proprio o di terzi.</a:t>
            </a:r>
          </a:p>
          <a:p>
            <a:pPr marL="457200" indent="-457200" algn="just" eaLnBrk="1" hangingPunct="1">
              <a:spcBef>
                <a:spcPct val="50000"/>
              </a:spcBef>
              <a:buFontTx/>
              <a:buAutoNum type="arabicParenR"/>
            </a:pPr>
            <a:endParaRPr lang="it-IT" sz="2800" smtClean="0"/>
          </a:p>
          <a:p>
            <a:pPr marL="457200" indent="-457200" eaLnBrk="1" hangingPunct="1"/>
            <a:endParaRPr lang="it-IT" smtClean="0"/>
          </a:p>
        </p:txBody>
      </p:sp>
    </p:spTree>
  </p:cSld>
  <p:clrMapOvr>
    <a:masterClrMapping/>
  </p:clrMapOvr>
  <p:transition>
    <p:wipe dir="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olo 1"/>
          <p:cNvSpPr>
            <a:spLocks noGrp="1"/>
          </p:cNvSpPr>
          <p:nvPr>
            <p:ph type="title"/>
          </p:nvPr>
        </p:nvSpPr>
        <p:spPr/>
        <p:txBody>
          <a:bodyPr/>
          <a:lstStyle/>
          <a:p>
            <a:pPr eaLnBrk="1" hangingPunct="1"/>
            <a:r>
              <a:rPr lang="it-IT" smtClean="0"/>
              <a:t>La confisca nella 231…</a:t>
            </a:r>
          </a:p>
        </p:txBody>
      </p:sp>
      <p:sp>
        <p:nvSpPr>
          <p:cNvPr id="3" name="Segnaposto contenuto 2"/>
          <p:cNvSpPr>
            <a:spLocks noGrp="1"/>
          </p:cNvSpPr>
          <p:nvPr>
            <p:ph idx="1"/>
          </p:nvPr>
        </p:nvSpPr>
        <p:spPr>
          <a:xfrm>
            <a:off x="0" y="1285875"/>
            <a:ext cx="9001125" cy="5572125"/>
          </a:xfrm>
        </p:spPr>
        <p:txBody>
          <a:bodyPr rtlCol="0">
            <a:noAutofit/>
          </a:bodyPr>
          <a:lstStyle/>
          <a:p>
            <a:pPr algn="just" eaLnBrk="1" fontAlgn="auto" hangingPunct="1">
              <a:spcAft>
                <a:spcPts val="0"/>
              </a:spcAft>
              <a:buFont typeface="Arial" pitchFamily="34" charset="0"/>
              <a:buNone/>
              <a:defRPr/>
            </a:pPr>
            <a:r>
              <a:rPr lang="it-IT" sz="2700" b="1" dirty="0" smtClean="0"/>
              <a:t>     </a:t>
            </a:r>
            <a:r>
              <a:rPr lang="it-IT" sz="2800" b="1" dirty="0" smtClean="0"/>
              <a:t>Prende di mira il vantaggio patrimoniale che deriva dal reato </a:t>
            </a:r>
            <a:r>
              <a:rPr lang="it-IT" sz="2800" dirty="0" smtClean="0"/>
              <a:t>nella misura in cui esso ricade nella sfera patrimoniale dell’ente.</a:t>
            </a:r>
            <a:endParaRPr lang="it-IT" sz="2700" dirty="0" smtClean="0"/>
          </a:p>
          <a:p>
            <a:pPr algn="just" eaLnBrk="1" fontAlgn="auto" hangingPunct="1">
              <a:spcAft>
                <a:spcPts val="0"/>
              </a:spcAft>
              <a:buFont typeface="Arial" pitchFamily="34" charset="0"/>
              <a:buNone/>
              <a:defRPr/>
            </a:pPr>
            <a:endParaRPr lang="it-IT" sz="2700" dirty="0" smtClean="0"/>
          </a:p>
          <a:p>
            <a:pPr algn="just" eaLnBrk="1" fontAlgn="auto" hangingPunct="1">
              <a:spcAft>
                <a:spcPts val="0"/>
              </a:spcAft>
              <a:buFont typeface="Arial" pitchFamily="34" charset="0"/>
              <a:buNone/>
              <a:defRPr/>
            </a:pPr>
            <a:r>
              <a:rPr lang="it-IT" sz="2700" dirty="0" smtClean="0"/>
              <a:t>     E’ prevista come sanzione principale, obbligatoria ed autonoma che </a:t>
            </a:r>
            <a:r>
              <a:rPr lang="it-IT" sz="2700" b="1" dirty="0" smtClean="0">
                <a:effectLst>
                  <a:outerShdw blurRad="38100" dist="38100" dir="2700000" algn="tl">
                    <a:srgbClr val="000000">
                      <a:alpha val="43137"/>
                    </a:srgbClr>
                  </a:outerShdw>
                </a:effectLst>
              </a:rPr>
              <a:t>consegue alla condanna</a:t>
            </a:r>
            <a:r>
              <a:rPr lang="it-IT" sz="2700" dirty="0" smtClean="0"/>
              <a:t> nei confronti dell’ente ed ha per oggetto il prezzo o il profitto del reato.</a:t>
            </a:r>
          </a:p>
          <a:p>
            <a:pPr algn="just" eaLnBrk="1" fontAlgn="auto" hangingPunct="1">
              <a:spcAft>
                <a:spcPts val="0"/>
              </a:spcAft>
              <a:buFont typeface="Arial" pitchFamily="34" charset="0"/>
              <a:buNone/>
              <a:defRPr/>
            </a:pPr>
            <a:endParaRPr lang="it-IT" sz="2700" dirty="0" smtClean="0"/>
          </a:p>
          <a:p>
            <a:pPr algn="just" eaLnBrk="1" fontAlgn="auto" hangingPunct="1">
              <a:spcAft>
                <a:spcPts val="0"/>
              </a:spcAft>
              <a:buFont typeface="Arial" pitchFamily="34" charset="0"/>
              <a:buNone/>
              <a:defRPr/>
            </a:pPr>
            <a:r>
              <a:rPr lang="it-IT" sz="2700" dirty="0" smtClean="0"/>
              <a:t>     E’ prevista per il profitto del reato commesso da persone che rivestono funzioni apicali </a:t>
            </a:r>
            <a:r>
              <a:rPr lang="it-IT" sz="2700" b="1" dirty="0" smtClean="0">
                <a:effectLst>
                  <a:outerShdw blurRad="38100" dist="38100" dir="2700000" algn="tl">
                    <a:srgbClr val="000000">
                      <a:alpha val="43137"/>
                    </a:srgbClr>
                  </a:outerShdw>
                </a:effectLst>
              </a:rPr>
              <a:t>anche in ipotesi in cui l’ente vada esente da responsabilità </a:t>
            </a:r>
            <a:r>
              <a:rPr lang="it-IT" sz="2700" dirty="0" smtClean="0"/>
              <a:t>e si connota in modo diverso a seconda del contesto in cui deve essere applicata.</a:t>
            </a:r>
            <a:endParaRPr lang="it-IT" sz="2700" dirty="0"/>
          </a:p>
        </p:txBody>
      </p:sp>
    </p:spTree>
  </p:cSld>
  <p:clrMapOvr>
    <a:masterClrMapping/>
  </p:clrMapOvr>
  <p:transition>
    <p:wipe di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85750" y="274638"/>
            <a:ext cx="8572500" cy="1143000"/>
          </a:xfrm>
        </p:spPr>
        <p:txBody>
          <a:bodyPr rtlCol="0">
            <a:normAutofit fontScale="90000"/>
          </a:bodyPr>
          <a:lstStyle/>
          <a:p>
            <a:pPr eaLnBrk="1" fontAlgn="auto" hangingPunct="1">
              <a:spcAft>
                <a:spcPts val="0"/>
              </a:spcAft>
              <a:defRPr/>
            </a:pPr>
            <a:r>
              <a:rPr lang="it-IT" b="1" dirty="0" smtClean="0">
                <a:effectLst>
                  <a:outerShdw blurRad="38100" dist="38100" dir="2700000" algn="tl">
                    <a:srgbClr val="000000">
                      <a:alpha val="43137"/>
                    </a:srgbClr>
                  </a:outerShdw>
                </a:effectLst>
              </a:rPr>
              <a:t>Le tipologie di confisca nel </a:t>
            </a:r>
            <a:r>
              <a:rPr lang="it-IT" b="1" dirty="0" err="1" smtClean="0">
                <a:effectLst>
                  <a:outerShdw blurRad="38100" dist="38100" dir="2700000" algn="tl">
                    <a:srgbClr val="000000">
                      <a:alpha val="43137"/>
                    </a:srgbClr>
                  </a:outerShdw>
                </a:effectLst>
              </a:rPr>
              <a:t>d.lgs</a:t>
            </a:r>
            <a:r>
              <a:rPr lang="it-IT" b="1" dirty="0" smtClean="0">
                <a:effectLst>
                  <a:outerShdw blurRad="38100" dist="38100" dir="2700000" algn="tl">
                    <a:srgbClr val="000000">
                      <a:alpha val="43137"/>
                    </a:srgbClr>
                  </a:outerShdw>
                </a:effectLst>
              </a:rPr>
              <a:t> 231/01</a:t>
            </a:r>
            <a:endParaRPr lang="it-IT"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214313" y="1357313"/>
            <a:ext cx="8715375" cy="5500687"/>
          </a:xfrm>
        </p:spPr>
        <p:txBody>
          <a:bodyPr rtlCol="0">
            <a:normAutofit fontScale="92500" lnSpcReduction="10000"/>
          </a:bodyPr>
          <a:lstStyle/>
          <a:p>
            <a:pPr algn="just" eaLnBrk="1" fontAlgn="auto" hangingPunct="1">
              <a:spcAft>
                <a:spcPts val="0"/>
              </a:spcAft>
              <a:buFont typeface="Arial" pitchFamily="34" charset="0"/>
              <a:buChar char="•"/>
              <a:defRPr/>
            </a:pPr>
            <a:r>
              <a:rPr lang="it-IT" sz="3000" b="1" dirty="0" smtClean="0"/>
              <a:t>La confisca preventiva ex art. 6 </a:t>
            </a:r>
            <a:r>
              <a:rPr lang="it-IT" sz="3000" b="1" dirty="0" err="1" smtClean="0"/>
              <a:t>……</a:t>
            </a:r>
            <a:endParaRPr lang="it-IT" sz="3000" b="1" dirty="0" smtClean="0"/>
          </a:p>
          <a:p>
            <a:pPr algn="just" eaLnBrk="1" fontAlgn="auto" hangingPunct="1">
              <a:spcAft>
                <a:spcPts val="0"/>
              </a:spcAft>
              <a:buFont typeface="Arial" pitchFamily="34" charset="0"/>
              <a:buChar char="•"/>
              <a:defRPr/>
            </a:pPr>
            <a:endParaRPr lang="it-IT" sz="3000" dirty="0" smtClean="0"/>
          </a:p>
          <a:p>
            <a:pPr algn="just" eaLnBrk="1" fontAlgn="auto" hangingPunct="1">
              <a:spcAft>
                <a:spcPts val="0"/>
              </a:spcAft>
              <a:buFont typeface="Arial" pitchFamily="34" charset="0"/>
              <a:buChar char="•"/>
              <a:defRPr/>
            </a:pPr>
            <a:r>
              <a:rPr lang="it-IT" sz="3000" b="1" dirty="0" smtClean="0"/>
              <a:t>La confisca afflittiva ex art. 9 </a:t>
            </a:r>
            <a:r>
              <a:rPr lang="it-IT" sz="3000" b="1" dirty="0" err="1" smtClean="0"/>
              <a:t>……</a:t>
            </a:r>
            <a:r>
              <a:rPr lang="it-IT" sz="3000" b="1" dirty="0" smtClean="0"/>
              <a:t> </a:t>
            </a:r>
          </a:p>
          <a:p>
            <a:pPr algn="just" eaLnBrk="1" fontAlgn="auto" hangingPunct="1">
              <a:spcAft>
                <a:spcPts val="0"/>
              </a:spcAft>
              <a:buFont typeface="Arial" pitchFamily="34" charset="0"/>
              <a:buChar char="•"/>
              <a:defRPr/>
            </a:pPr>
            <a:endParaRPr lang="it-IT" sz="3000" dirty="0" smtClean="0"/>
          </a:p>
          <a:p>
            <a:pPr algn="just" eaLnBrk="1" fontAlgn="auto" hangingPunct="1">
              <a:spcAft>
                <a:spcPts val="0"/>
              </a:spcAft>
              <a:buFont typeface="Arial" pitchFamily="34" charset="0"/>
              <a:buChar char="•"/>
              <a:defRPr/>
            </a:pPr>
            <a:r>
              <a:rPr lang="it-IT" sz="3000" b="1" dirty="0" smtClean="0"/>
              <a:t>La confisca </a:t>
            </a:r>
            <a:r>
              <a:rPr lang="it-IT" sz="3000" b="1" dirty="0" err="1" smtClean="0"/>
              <a:t>compensativo-riparatoria</a:t>
            </a:r>
            <a:r>
              <a:rPr lang="it-IT" sz="3000" b="1" dirty="0" smtClean="0"/>
              <a:t> ex art. 15 </a:t>
            </a:r>
            <a:r>
              <a:rPr lang="it-IT" sz="3000" b="1" dirty="0" err="1" smtClean="0"/>
              <a:t>……</a:t>
            </a:r>
            <a:endParaRPr lang="it-IT" sz="3000" b="1" dirty="0" smtClean="0"/>
          </a:p>
          <a:p>
            <a:pPr algn="just" eaLnBrk="1" fontAlgn="auto" hangingPunct="1">
              <a:spcAft>
                <a:spcPts val="0"/>
              </a:spcAft>
              <a:buFont typeface="Arial" pitchFamily="34" charset="0"/>
              <a:buNone/>
              <a:defRPr/>
            </a:pPr>
            <a:endParaRPr lang="it-IT" sz="3000" dirty="0" smtClean="0"/>
          </a:p>
          <a:p>
            <a:pPr algn="just" eaLnBrk="1" fontAlgn="auto" hangingPunct="1">
              <a:spcAft>
                <a:spcPts val="0"/>
              </a:spcAft>
              <a:buFont typeface="Arial" pitchFamily="34" charset="0"/>
              <a:buChar char="•"/>
              <a:defRPr/>
            </a:pPr>
            <a:r>
              <a:rPr lang="it-IT" sz="3000" b="1" dirty="0" smtClean="0"/>
              <a:t>La confisca </a:t>
            </a:r>
            <a:r>
              <a:rPr lang="it-IT" sz="3000" b="1" dirty="0" err="1" smtClean="0"/>
              <a:t>riparatorio-compensativa</a:t>
            </a:r>
            <a:r>
              <a:rPr lang="it-IT" sz="3000" b="1" dirty="0" smtClean="0"/>
              <a:t> ex art. 17 </a:t>
            </a:r>
            <a:r>
              <a:rPr lang="it-IT" sz="3000" b="1" dirty="0" err="1" smtClean="0"/>
              <a:t>……</a:t>
            </a:r>
            <a:endParaRPr lang="it-IT" sz="3000" b="1" dirty="0" smtClean="0"/>
          </a:p>
          <a:p>
            <a:pPr algn="just" eaLnBrk="1" fontAlgn="auto" hangingPunct="1">
              <a:spcAft>
                <a:spcPts val="0"/>
              </a:spcAft>
              <a:buFont typeface="Arial" pitchFamily="34" charset="0"/>
              <a:buChar char="•"/>
              <a:defRPr/>
            </a:pPr>
            <a:endParaRPr lang="it-IT" sz="3000" dirty="0" smtClean="0"/>
          </a:p>
          <a:p>
            <a:pPr algn="just" eaLnBrk="1" fontAlgn="auto" hangingPunct="1">
              <a:spcAft>
                <a:spcPts val="0"/>
              </a:spcAft>
              <a:buFont typeface="Arial" pitchFamily="34" charset="0"/>
              <a:buChar char="•"/>
              <a:defRPr/>
            </a:pPr>
            <a:r>
              <a:rPr lang="it-IT" sz="3000" b="1" dirty="0" smtClean="0"/>
              <a:t>La confisca ex art. 23 </a:t>
            </a:r>
            <a:r>
              <a:rPr lang="it-IT" sz="3000" b="1" dirty="0" err="1" smtClean="0"/>
              <a:t>……</a:t>
            </a:r>
            <a:r>
              <a:rPr lang="it-IT" sz="3000" b="1" dirty="0" smtClean="0"/>
              <a:t>.</a:t>
            </a:r>
          </a:p>
          <a:p>
            <a:pPr algn="just" eaLnBrk="1" fontAlgn="auto" hangingPunct="1">
              <a:spcAft>
                <a:spcPts val="0"/>
              </a:spcAft>
              <a:buFont typeface="Arial" pitchFamily="34" charset="0"/>
              <a:buChar char="•"/>
              <a:defRPr/>
            </a:pPr>
            <a:endParaRPr lang="it-IT" sz="3000" b="1" dirty="0" smtClean="0"/>
          </a:p>
          <a:p>
            <a:pPr algn="just" eaLnBrk="1" fontAlgn="auto" hangingPunct="1">
              <a:spcAft>
                <a:spcPts val="0"/>
              </a:spcAft>
              <a:buFont typeface="Arial" pitchFamily="34" charset="0"/>
              <a:buChar char="•"/>
              <a:defRPr/>
            </a:pPr>
            <a:r>
              <a:rPr lang="it-IT" sz="3000" b="1" dirty="0" smtClean="0"/>
              <a:t>La confisca obbligatoria e per equivalente ex art. 19 …. </a:t>
            </a:r>
            <a:endParaRPr lang="it-IT" sz="3000" dirty="0" smtClean="0"/>
          </a:p>
          <a:p>
            <a:pPr algn="just" eaLnBrk="1" fontAlgn="auto" hangingPunct="1">
              <a:spcAft>
                <a:spcPts val="0"/>
              </a:spcAft>
              <a:buFont typeface="Arial" pitchFamily="34" charset="0"/>
              <a:buChar char="•"/>
              <a:defRPr/>
            </a:pPr>
            <a:endParaRPr lang="it-IT" sz="3000" dirty="0" smtClean="0"/>
          </a:p>
          <a:p>
            <a:pPr eaLnBrk="1" fontAlgn="auto" hangingPunct="1">
              <a:spcAft>
                <a:spcPts val="0"/>
              </a:spcAft>
              <a:buFont typeface="Arial" pitchFamily="34" charset="0"/>
              <a:buChar char="•"/>
              <a:defRPr/>
            </a:pPr>
            <a:endParaRPr lang="it-IT" dirty="0"/>
          </a:p>
        </p:txBody>
      </p:sp>
    </p:spTree>
  </p:cSld>
  <p:clrMapOvr>
    <a:masterClrMapping/>
  </p:clrMapOvr>
  <p:transition>
    <p:wipe dir="d"/>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olo 1"/>
          <p:cNvSpPr>
            <a:spLocks noGrp="1"/>
          </p:cNvSpPr>
          <p:nvPr>
            <p:ph type="title"/>
          </p:nvPr>
        </p:nvSpPr>
        <p:spPr/>
        <p:txBody>
          <a:bodyPr/>
          <a:lstStyle/>
          <a:p>
            <a:pPr eaLnBrk="1" hangingPunct="1"/>
            <a:r>
              <a:rPr lang="it-IT" sz="4000" b="1" smtClean="0"/>
              <a:t/>
            </a:r>
            <a:br>
              <a:rPr lang="it-IT" sz="4000" b="1" smtClean="0"/>
            </a:br>
            <a:r>
              <a:rPr lang="it-IT" sz="4000" b="1" smtClean="0"/>
              <a:t>La confisca preventiva ex art. 6, comma 5, del d.lgs. n. 231/2001</a:t>
            </a:r>
            <a:br>
              <a:rPr lang="it-IT" sz="4000" b="1" smtClean="0"/>
            </a:br>
            <a:endParaRPr lang="it-IT" sz="4000" smtClean="0"/>
          </a:p>
        </p:txBody>
      </p:sp>
      <p:sp>
        <p:nvSpPr>
          <p:cNvPr id="3" name="Segnaposto contenuto 2"/>
          <p:cNvSpPr>
            <a:spLocks noGrp="1"/>
          </p:cNvSpPr>
          <p:nvPr>
            <p:ph idx="1"/>
          </p:nvPr>
        </p:nvSpPr>
        <p:spPr>
          <a:xfrm>
            <a:off x="250825" y="1600200"/>
            <a:ext cx="8435975" cy="5257800"/>
          </a:xfrm>
        </p:spPr>
        <p:txBody>
          <a:bodyPr>
            <a:normAutofit/>
          </a:bodyPr>
          <a:lstStyle/>
          <a:p>
            <a:pPr algn="just" eaLnBrk="1" hangingPunct="1">
              <a:buFont typeface="Arial" charset="0"/>
              <a:buNone/>
              <a:defRPr/>
            </a:pPr>
            <a:r>
              <a:rPr lang="it-IT" sz="2800" smtClean="0"/>
              <a:t>    Si tratta di una forma di confisca, che, prescindendo da un profilo di colpevolezza dell’ente, lungi da assolvere ad una funzione ‘punitiva’, </a:t>
            </a:r>
            <a:r>
              <a:rPr lang="it-IT" sz="2800" b="1" smtClean="0">
                <a:effectLst>
                  <a:outerShdw blurRad="38100" dist="38100" dir="2700000" algn="tl">
                    <a:srgbClr val="C0C0C0"/>
                  </a:outerShdw>
                </a:effectLst>
              </a:rPr>
              <a:t>presenta caratteri più spiccatamente preventivi.</a:t>
            </a:r>
          </a:p>
          <a:p>
            <a:pPr algn="just" eaLnBrk="1" hangingPunct="1">
              <a:buFont typeface="Arial" charset="0"/>
              <a:buNone/>
              <a:defRPr/>
            </a:pPr>
            <a:endParaRPr lang="it-IT" sz="2800" smtClean="0"/>
          </a:p>
          <a:p>
            <a:pPr algn="just" eaLnBrk="1" hangingPunct="1">
              <a:buFont typeface="Arial" charset="0"/>
              <a:buNone/>
              <a:defRPr/>
            </a:pPr>
            <a:r>
              <a:rPr lang="it-IT" sz="2800" smtClean="0"/>
              <a:t>    </a:t>
            </a:r>
            <a:r>
              <a:rPr lang="it-IT" sz="2800" b="1" smtClean="0">
                <a:effectLst>
                  <a:outerShdw blurRad="38100" dist="38100" dir="2700000" algn="tl">
                    <a:srgbClr val="C0C0C0"/>
                  </a:outerShdw>
                </a:effectLst>
              </a:rPr>
              <a:t>Mira a neutralizzare ogni possibile “rischio oggettivo” </a:t>
            </a:r>
            <a:r>
              <a:rPr lang="it-IT" sz="2800" smtClean="0"/>
              <a:t>connesso alla ricaduta del profitto nella sfera dell’ente, allorché esso provenga da reato commesso nell’interesse o vantaggio di quest’ultimo.</a:t>
            </a:r>
          </a:p>
          <a:p>
            <a:pPr algn="just" eaLnBrk="1" hangingPunct="1">
              <a:buFont typeface="Arial" charset="0"/>
              <a:buNone/>
              <a:defRPr/>
            </a:pPr>
            <a:r>
              <a:rPr lang="it-IT" sz="2800" smtClean="0"/>
              <a:t>   </a:t>
            </a:r>
          </a:p>
          <a:p>
            <a:pPr algn="just" eaLnBrk="1" hangingPunct="1">
              <a:buFont typeface="Arial" charset="0"/>
              <a:buNone/>
              <a:defRPr/>
            </a:pPr>
            <a:r>
              <a:rPr lang="it-IT" sz="2800" smtClean="0"/>
              <a:t>  Si può applicare anche </a:t>
            </a:r>
            <a:r>
              <a:rPr lang="it-IT" sz="2800" b="1" smtClean="0"/>
              <a:t>per equivalente. </a:t>
            </a:r>
            <a:r>
              <a:rPr lang="it-IT" sz="2800" smtClean="0"/>
              <a:t> </a:t>
            </a:r>
          </a:p>
          <a:p>
            <a:pPr algn="just" eaLnBrk="1" hangingPunct="1">
              <a:buFont typeface="Arial" charset="0"/>
              <a:buNone/>
              <a:defRPr/>
            </a:pPr>
            <a:endParaRPr lang="it-IT" sz="2800" smtClean="0"/>
          </a:p>
          <a:p>
            <a:pPr algn="just" eaLnBrk="1" hangingPunct="1">
              <a:buFont typeface="Arial" charset="0"/>
              <a:buNone/>
              <a:defRPr/>
            </a:pPr>
            <a:endParaRPr lang="it-IT" sz="2800" smtClean="0"/>
          </a:p>
        </p:txBody>
      </p:sp>
    </p:spTree>
  </p:cSld>
  <p:clrMapOvr>
    <a:masterClrMapping/>
  </p:clrMapOvr>
  <p:transition>
    <p:wipe di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eaLnBrk="1" fontAlgn="auto" hangingPunct="1">
              <a:spcAft>
                <a:spcPts val="0"/>
              </a:spcAft>
              <a:defRPr/>
            </a:pPr>
            <a:r>
              <a:rPr lang="it-IT" b="1" dirty="0" smtClean="0"/>
              <a:t/>
            </a:r>
            <a:br>
              <a:rPr lang="it-IT" b="1" dirty="0" smtClean="0"/>
            </a:br>
            <a:r>
              <a:rPr lang="it-IT" b="1" dirty="0" smtClean="0"/>
              <a:t>La confisca afflittiva ex art. 9 d.lgs. 231/2001 </a:t>
            </a:r>
            <a:br>
              <a:rPr lang="it-IT" b="1" dirty="0" smtClean="0"/>
            </a:br>
            <a:endParaRPr lang="it-IT" dirty="0"/>
          </a:p>
        </p:txBody>
      </p:sp>
      <p:sp>
        <p:nvSpPr>
          <p:cNvPr id="57346" name="Segnaposto contenuto 2"/>
          <p:cNvSpPr>
            <a:spLocks noGrp="1"/>
          </p:cNvSpPr>
          <p:nvPr>
            <p:ph idx="1"/>
          </p:nvPr>
        </p:nvSpPr>
        <p:spPr>
          <a:xfrm>
            <a:off x="214313" y="1600200"/>
            <a:ext cx="8643937" cy="4829175"/>
          </a:xfrm>
        </p:spPr>
        <p:txBody>
          <a:bodyPr/>
          <a:lstStyle/>
          <a:p>
            <a:pPr algn="just" eaLnBrk="1" hangingPunct="1">
              <a:buFont typeface="Arial" charset="0"/>
              <a:buNone/>
            </a:pPr>
            <a:r>
              <a:rPr lang="it-IT" smtClean="0"/>
              <a:t>    </a:t>
            </a:r>
            <a:r>
              <a:rPr lang="it-IT" sz="3000" smtClean="0"/>
              <a:t>La norma in esame annovera la confisca tra le sanzioni amministrative, conseguenti alla responsabilità ex crimine dell’ente.</a:t>
            </a:r>
          </a:p>
          <a:p>
            <a:pPr algn="just" eaLnBrk="1" hangingPunct="1">
              <a:buFont typeface="Arial" charset="0"/>
              <a:buNone/>
            </a:pPr>
            <a:endParaRPr lang="it-IT" sz="3000" smtClean="0"/>
          </a:p>
          <a:p>
            <a:pPr algn="just" eaLnBrk="1" hangingPunct="1">
              <a:buFont typeface="Arial" charset="0"/>
              <a:buNone/>
            </a:pPr>
            <a:r>
              <a:rPr lang="it-IT" sz="3000" smtClean="0"/>
              <a:t>    A questa forma “principale” di </a:t>
            </a:r>
            <a:r>
              <a:rPr lang="it-IT" sz="3000" b="1" smtClean="0"/>
              <a:t>confisca è  coessenziale il giudizio di responsabilità dell’ente</a:t>
            </a:r>
            <a:r>
              <a:rPr lang="it-IT" sz="3000" smtClean="0"/>
              <a:t> e quindi la colpevolezza di quest’ultimo nelle articolazioni previste a seconda che autore del reato presupposto siano soggetti apicali o sottoposti.</a:t>
            </a:r>
          </a:p>
        </p:txBody>
      </p:sp>
    </p:spTree>
  </p:cSld>
  <p:clrMapOvr>
    <a:masterClrMapping/>
  </p:clrMapOvr>
  <p:transition>
    <p:wipe dir="d"/>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eaLnBrk="1" fontAlgn="auto" hangingPunct="1">
              <a:spcAft>
                <a:spcPts val="0"/>
              </a:spcAft>
              <a:defRPr/>
            </a:pPr>
            <a:r>
              <a:rPr lang="it-IT" b="1" dirty="0" smtClean="0"/>
              <a:t/>
            </a:r>
            <a:br>
              <a:rPr lang="it-IT" b="1" dirty="0" smtClean="0"/>
            </a:br>
            <a:r>
              <a:rPr lang="it-IT" b="1" dirty="0" smtClean="0"/>
              <a:t>La confisca </a:t>
            </a:r>
            <a:r>
              <a:rPr lang="it-IT" b="1" dirty="0" err="1" smtClean="0"/>
              <a:t>compensativo-riparatoria</a:t>
            </a:r>
            <a:r>
              <a:rPr lang="it-IT" b="1" dirty="0" smtClean="0"/>
              <a:t> ex art. 15 del d.lgs. n. 231/2001</a:t>
            </a:r>
            <a:br>
              <a:rPr lang="it-IT" b="1" dirty="0" smtClean="0"/>
            </a:br>
            <a:endParaRPr lang="it-IT" dirty="0"/>
          </a:p>
        </p:txBody>
      </p:sp>
      <p:sp>
        <p:nvSpPr>
          <p:cNvPr id="3" name="Segnaposto contenuto 2"/>
          <p:cNvSpPr>
            <a:spLocks noGrp="1"/>
          </p:cNvSpPr>
          <p:nvPr>
            <p:ph idx="1"/>
          </p:nvPr>
        </p:nvSpPr>
        <p:spPr>
          <a:xfrm>
            <a:off x="142875" y="1600200"/>
            <a:ext cx="8715375" cy="5043488"/>
          </a:xfrm>
        </p:spPr>
        <p:txBody>
          <a:bodyPr rtlCol="0">
            <a:normAutofit fontScale="85000" lnSpcReduction="10000"/>
          </a:bodyPr>
          <a:lstStyle/>
          <a:p>
            <a:pPr algn="just" eaLnBrk="1" fontAlgn="auto" hangingPunct="1">
              <a:spcAft>
                <a:spcPts val="0"/>
              </a:spcAft>
              <a:buFont typeface="Arial" pitchFamily="34" charset="0"/>
              <a:buChar char="•"/>
              <a:defRPr/>
            </a:pPr>
            <a:r>
              <a:rPr lang="it-IT" dirty="0" smtClean="0"/>
              <a:t>Si applica nel caso in cui </a:t>
            </a:r>
            <a:r>
              <a:rPr lang="it-IT" i="1" dirty="0" smtClean="0"/>
              <a:t>il giudice in luogo dell’applicazione della sanzione </a:t>
            </a:r>
            <a:r>
              <a:rPr lang="it-IT" i="1" dirty="0" err="1" smtClean="0"/>
              <a:t>interdittiva</a:t>
            </a:r>
            <a:r>
              <a:rPr lang="it-IT" i="1" dirty="0" smtClean="0"/>
              <a:t>, dispone la prosecuzione dell’attività dell’ente da parte di un commissario giudiziale. </a:t>
            </a:r>
          </a:p>
          <a:p>
            <a:pPr algn="just" eaLnBrk="1" fontAlgn="auto" hangingPunct="1">
              <a:spcAft>
                <a:spcPts val="0"/>
              </a:spcAft>
              <a:buFont typeface="Arial" pitchFamily="34" charset="0"/>
              <a:buChar char="•"/>
              <a:defRPr/>
            </a:pPr>
            <a:endParaRPr lang="it-IT" i="1" dirty="0" smtClean="0"/>
          </a:p>
          <a:p>
            <a:pPr algn="just" eaLnBrk="1" fontAlgn="auto" hangingPunct="1">
              <a:spcAft>
                <a:spcPts val="0"/>
              </a:spcAft>
              <a:buFont typeface="Arial" pitchFamily="34" charset="0"/>
              <a:buChar char="•"/>
              <a:defRPr/>
            </a:pPr>
            <a:r>
              <a:rPr lang="it-IT" i="1" dirty="0" smtClean="0"/>
              <a:t> </a:t>
            </a:r>
            <a:r>
              <a:rPr lang="it-IT" dirty="0" smtClean="0"/>
              <a:t>In tale ipotesi “</a:t>
            </a:r>
            <a:r>
              <a:rPr lang="it-IT" b="1" i="1" dirty="0" smtClean="0">
                <a:effectLst>
                  <a:outerShdw blurRad="38100" dist="38100" dir="2700000" algn="tl">
                    <a:srgbClr val="000000">
                      <a:alpha val="43137"/>
                    </a:srgbClr>
                  </a:outerShdw>
                </a:effectLst>
              </a:rPr>
              <a:t>il profitto derivante dalla prosecuzione dell’attività viene confiscato</a:t>
            </a:r>
            <a:r>
              <a:rPr lang="it-IT" b="1" dirty="0" smtClean="0">
                <a:effectLst>
                  <a:outerShdw blurRad="38100" dist="38100" dir="2700000" algn="tl">
                    <a:srgbClr val="000000">
                      <a:alpha val="43137"/>
                    </a:srgbClr>
                  </a:outerShdw>
                </a:effectLst>
              </a:rPr>
              <a:t>”</a:t>
            </a:r>
          </a:p>
          <a:p>
            <a:pPr algn="just" eaLnBrk="1" fontAlgn="auto" hangingPunct="1">
              <a:spcAft>
                <a:spcPts val="0"/>
              </a:spcAft>
              <a:buFont typeface="Arial" pitchFamily="34" charset="0"/>
              <a:buChar char="•"/>
              <a:defRPr/>
            </a:pPr>
            <a:endParaRPr lang="it-IT" dirty="0" smtClean="0"/>
          </a:p>
          <a:p>
            <a:pPr algn="just" eaLnBrk="1" fontAlgn="auto" hangingPunct="1">
              <a:spcAft>
                <a:spcPts val="0"/>
              </a:spcAft>
              <a:buFont typeface="Arial" pitchFamily="34" charset="0"/>
              <a:buChar char="•"/>
              <a:defRPr/>
            </a:pPr>
            <a:r>
              <a:rPr lang="it-IT" dirty="0" smtClean="0"/>
              <a:t>Non può </a:t>
            </a:r>
            <a:r>
              <a:rPr lang="it-IT" dirty="0" err="1" smtClean="0"/>
              <a:t>dubitarsi</a:t>
            </a:r>
            <a:r>
              <a:rPr lang="it-IT" dirty="0" smtClean="0"/>
              <a:t> della natura radicalmente diversa di tale forma di confisca rispetto alle altre esaminate: </a:t>
            </a:r>
            <a:r>
              <a:rPr lang="it-IT" b="1" u="sng" dirty="0" smtClean="0"/>
              <a:t>il profitto derivante dall’attività svolta dall’ente sotto la guida del commissario non ha provenienza criminosa.</a:t>
            </a:r>
            <a:endParaRPr lang="it-IT" b="1" u="sng" dirty="0"/>
          </a:p>
        </p:txBody>
      </p:sp>
    </p:spTree>
  </p:cSld>
  <p:clrMapOvr>
    <a:masterClrMapping/>
  </p:clrMapOvr>
  <p:transition>
    <p:wipe dir="d"/>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eaLnBrk="1" fontAlgn="auto" hangingPunct="1">
              <a:spcAft>
                <a:spcPts val="0"/>
              </a:spcAft>
              <a:defRPr/>
            </a:pPr>
            <a:r>
              <a:rPr lang="it-IT" b="1" dirty="0" smtClean="0"/>
              <a:t/>
            </a:r>
            <a:br>
              <a:rPr lang="it-IT" b="1" dirty="0" smtClean="0"/>
            </a:br>
            <a:r>
              <a:rPr lang="it-IT" b="1" dirty="0" smtClean="0"/>
              <a:t>La confisca </a:t>
            </a:r>
            <a:r>
              <a:rPr lang="it-IT" b="1" dirty="0" err="1" smtClean="0"/>
              <a:t>riparatorio-compensativa</a:t>
            </a:r>
            <a:r>
              <a:rPr lang="it-IT" b="1" dirty="0" smtClean="0"/>
              <a:t> ex art. 17 del d.lgs. n. 231/2001</a:t>
            </a:r>
            <a:br>
              <a:rPr lang="it-IT" b="1" dirty="0" smtClean="0"/>
            </a:br>
            <a:endParaRPr lang="it-IT" dirty="0"/>
          </a:p>
        </p:txBody>
      </p:sp>
      <p:sp>
        <p:nvSpPr>
          <p:cNvPr id="3" name="Segnaposto contenuto 2"/>
          <p:cNvSpPr>
            <a:spLocks noGrp="1"/>
          </p:cNvSpPr>
          <p:nvPr>
            <p:ph idx="1"/>
          </p:nvPr>
        </p:nvSpPr>
        <p:spPr>
          <a:xfrm>
            <a:off x="214313" y="1643063"/>
            <a:ext cx="8715375" cy="4525962"/>
          </a:xfrm>
        </p:spPr>
        <p:txBody>
          <a:bodyPr rtlCol="0">
            <a:normAutofit fontScale="92500"/>
          </a:bodyPr>
          <a:lstStyle/>
          <a:p>
            <a:pPr algn="just" eaLnBrk="1" fontAlgn="auto" hangingPunct="1">
              <a:spcAft>
                <a:spcPts val="0"/>
              </a:spcAft>
              <a:buFont typeface="Arial" pitchFamily="34" charset="0"/>
              <a:buNone/>
              <a:defRPr/>
            </a:pPr>
            <a:r>
              <a:rPr lang="it-IT" dirty="0" smtClean="0"/>
              <a:t>   Tra le condotte a carattere </a:t>
            </a:r>
            <a:r>
              <a:rPr lang="it-IT" dirty="0" err="1" smtClean="0"/>
              <a:t>riparatorio</a:t>
            </a:r>
            <a:r>
              <a:rPr lang="it-IT" dirty="0" smtClean="0"/>
              <a:t>, valutabili dal giudice ai fini della non applicazione della sanzione </a:t>
            </a:r>
            <a:r>
              <a:rPr lang="it-IT" dirty="0" err="1" smtClean="0"/>
              <a:t>interdittiva</a:t>
            </a:r>
            <a:r>
              <a:rPr lang="it-IT" dirty="0" smtClean="0"/>
              <a:t>, è prevista </a:t>
            </a:r>
            <a:r>
              <a:rPr lang="it-IT" b="1" dirty="0" smtClean="0"/>
              <a:t>la messa a disposizione, ai fini della confisca, del profitto conseguito dall’ente.</a:t>
            </a:r>
          </a:p>
          <a:p>
            <a:pPr algn="just" eaLnBrk="1" fontAlgn="auto" hangingPunct="1">
              <a:spcAft>
                <a:spcPts val="0"/>
              </a:spcAft>
              <a:buFont typeface="Arial" pitchFamily="34" charset="0"/>
              <a:buNone/>
              <a:defRPr/>
            </a:pPr>
            <a:endParaRPr lang="it-IT" dirty="0" smtClean="0"/>
          </a:p>
          <a:p>
            <a:pPr algn="just" eaLnBrk="1" fontAlgn="auto" hangingPunct="1">
              <a:spcAft>
                <a:spcPts val="0"/>
              </a:spcAft>
              <a:buFont typeface="Arial" pitchFamily="34" charset="0"/>
              <a:buNone/>
              <a:defRPr/>
            </a:pPr>
            <a:r>
              <a:rPr lang="it-IT" dirty="0" smtClean="0"/>
              <a:t>    In tali ipotesi “l</a:t>
            </a:r>
            <a:r>
              <a:rPr lang="it-IT" i="1" dirty="0" smtClean="0"/>
              <a:t>a sanzione si deve inserire in un meccanismo socialmente costruttivo di superamento del conflitto sociale provocato dal fatto illecito”</a:t>
            </a:r>
            <a:endParaRPr lang="it-IT" dirty="0"/>
          </a:p>
        </p:txBody>
      </p:sp>
    </p:spTree>
  </p:cSld>
  <p:clrMapOvr>
    <a:masterClrMapping/>
  </p:clrMapOvr>
  <p:transition>
    <p:wipe dir="d"/>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eaLnBrk="1" fontAlgn="auto" hangingPunct="1">
              <a:spcAft>
                <a:spcPts val="0"/>
              </a:spcAft>
              <a:defRPr/>
            </a:pPr>
            <a:r>
              <a:rPr lang="it-IT" b="1" dirty="0" smtClean="0"/>
              <a:t/>
            </a:r>
            <a:br>
              <a:rPr lang="it-IT" b="1" dirty="0" smtClean="0"/>
            </a:br>
            <a:r>
              <a:rPr lang="it-IT" b="1" dirty="0" smtClean="0"/>
              <a:t>La confisca ex art. 23 del d.lgs. n. 231/2001</a:t>
            </a:r>
            <a:r>
              <a:rPr lang="it-IT" dirty="0" smtClean="0"/>
              <a:t/>
            </a:r>
            <a:br>
              <a:rPr lang="it-IT" dirty="0" smtClean="0"/>
            </a:br>
            <a:endParaRPr lang="it-IT" dirty="0"/>
          </a:p>
        </p:txBody>
      </p:sp>
      <p:sp>
        <p:nvSpPr>
          <p:cNvPr id="3" name="Segnaposto contenuto 2"/>
          <p:cNvSpPr>
            <a:spLocks noGrp="1"/>
          </p:cNvSpPr>
          <p:nvPr>
            <p:ph idx="1"/>
          </p:nvPr>
        </p:nvSpPr>
        <p:spPr>
          <a:xfrm>
            <a:off x="285750" y="1600200"/>
            <a:ext cx="8572500" cy="4525963"/>
          </a:xfrm>
        </p:spPr>
        <p:txBody>
          <a:bodyPr rtlCol="0">
            <a:normAutofit fontScale="92500" lnSpcReduction="10000"/>
          </a:bodyPr>
          <a:lstStyle/>
          <a:p>
            <a:pPr algn="just" eaLnBrk="1" fontAlgn="auto" hangingPunct="1">
              <a:spcAft>
                <a:spcPts val="0"/>
              </a:spcAft>
              <a:buFont typeface="Arial" pitchFamily="34" charset="0"/>
              <a:buChar char="•"/>
              <a:defRPr/>
            </a:pPr>
            <a:r>
              <a:rPr lang="it-IT" dirty="0" smtClean="0"/>
              <a:t>E’ prevista  </a:t>
            </a:r>
            <a:r>
              <a:rPr lang="it-IT" b="1" dirty="0" smtClean="0"/>
              <a:t>come sanzione in caso di violazione degli obblighi o dei divieti inerenti alle sanzioni </a:t>
            </a:r>
            <a:r>
              <a:rPr lang="it-IT" b="1" dirty="0" err="1" smtClean="0"/>
              <a:t>interdittive</a:t>
            </a:r>
            <a:r>
              <a:rPr lang="it-IT" b="1" dirty="0" smtClean="0"/>
              <a:t>, </a:t>
            </a:r>
            <a:r>
              <a:rPr lang="it-IT" dirty="0" smtClean="0"/>
              <a:t>anche se applicate in via cautelare durante il processo. </a:t>
            </a:r>
          </a:p>
          <a:p>
            <a:pPr algn="just" eaLnBrk="1" fontAlgn="auto" hangingPunct="1">
              <a:spcAft>
                <a:spcPts val="0"/>
              </a:spcAft>
              <a:buFont typeface="Arial" pitchFamily="34" charset="0"/>
              <a:buChar char="•"/>
              <a:defRPr/>
            </a:pPr>
            <a:endParaRPr lang="it-IT" dirty="0" smtClean="0"/>
          </a:p>
          <a:p>
            <a:pPr algn="just" eaLnBrk="1" fontAlgn="auto" hangingPunct="1">
              <a:spcAft>
                <a:spcPts val="0"/>
              </a:spcAft>
              <a:buFont typeface="Arial" pitchFamily="34" charset="0"/>
              <a:buChar char="•"/>
              <a:defRPr/>
            </a:pPr>
            <a:r>
              <a:rPr lang="it-IT" dirty="0" smtClean="0"/>
              <a:t>Qui </a:t>
            </a:r>
            <a:r>
              <a:rPr lang="it-IT" b="1" dirty="0" smtClean="0"/>
              <a:t>la misura ablativa assume i caratteri di vera e propria sanzione principale</a:t>
            </a:r>
            <a:r>
              <a:rPr lang="it-IT" dirty="0" smtClean="0"/>
              <a:t>, a presidio dell’illecito previsto a carico dell’ente, per l’inottemperanza agli obblighi o divieti inerenti alla misura </a:t>
            </a:r>
            <a:r>
              <a:rPr lang="it-IT" dirty="0" err="1" smtClean="0"/>
              <a:t>interdittiva</a:t>
            </a:r>
            <a:r>
              <a:rPr lang="it-IT" dirty="0" smtClean="0"/>
              <a:t>. </a:t>
            </a:r>
            <a:br>
              <a:rPr lang="it-IT" dirty="0" smtClean="0"/>
            </a:br>
            <a:endParaRPr lang="it-IT" dirty="0"/>
          </a:p>
        </p:txBody>
      </p:sp>
    </p:spTree>
  </p:cSld>
  <p:clrMapOvr>
    <a:masterClrMapping/>
  </p:clrMapOvr>
  <p:transition>
    <p:wipe dir="d"/>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85750" y="214313"/>
            <a:ext cx="8643938" cy="1143000"/>
          </a:xfrm>
        </p:spPr>
        <p:txBody>
          <a:bodyPr rtlCol="0">
            <a:normAutofit fontScale="90000"/>
          </a:bodyPr>
          <a:lstStyle/>
          <a:p>
            <a:pPr eaLnBrk="1" fontAlgn="auto" hangingPunct="1">
              <a:spcAft>
                <a:spcPts val="0"/>
              </a:spcAft>
              <a:defRPr/>
            </a:pPr>
            <a:r>
              <a:rPr lang="it-IT" b="1" dirty="0" smtClean="0"/>
              <a:t/>
            </a:r>
            <a:br>
              <a:rPr lang="it-IT" b="1" dirty="0" smtClean="0"/>
            </a:br>
            <a:r>
              <a:rPr lang="it-IT" b="1" dirty="0" smtClean="0"/>
              <a:t>La confisca obbligatoria e per equivalente ex art. 19 del </a:t>
            </a:r>
            <a:r>
              <a:rPr lang="it-IT" b="1" dirty="0" err="1" smtClean="0"/>
              <a:t>D.lgs</a:t>
            </a:r>
            <a:r>
              <a:rPr lang="it-IT" b="1" dirty="0" smtClean="0"/>
              <a:t> 231/01 </a:t>
            </a:r>
            <a:r>
              <a:rPr lang="it-IT" dirty="0" smtClean="0"/>
              <a:t/>
            </a:r>
            <a:br>
              <a:rPr lang="it-IT" dirty="0" smtClean="0"/>
            </a:br>
            <a:endParaRPr lang="it-IT" dirty="0"/>
          </a:p>
        </p:txBody>
      </p:sp>
      <p:sp>
        <p:nvSpPr>
          <p:cNvPr id="3" name="Segnaposto contenuto 2"/>
          <p:cNvSpPr>
            <a:spLocks noGrp="1"/>
          </p:cNvSpPr>
          <p:nvPr>
            <p:ph idx="1"/>
          </p:nvPr>
        </p:nvSpPr>
        <p:spPr>
          <a:xfrm>
            <a:off x="0" y="1428750"/>
            <a:ext cx="9001125" cy="5429250"/>
          </a:xfrm>
        </p:spPr>
        <p:txBody>
          <a:bodyPr rtlCol="0">
            <a:normAutofit fontScale="85000" lnSpcReduction="20000"/>
          </a:bodyPr>
          <a:lstStyle/>
          <a:p>
            <a:pPr algn="just" eaLnBrk="1" fontAlgn="auto" hangingPunct="1">
              <a:spcAft>
                <a:spcPts val="0"/>
              </a:spcAft>
              <a:buFont typeface="Arial" pitchFamily="34" charset="0"/>
              <a:buChar char="•"/>
              <a:defRPr/>
            </a:pPr>
            <a:r>
              <a:rPr lang="it-IT" dirty="0" smtClean="0"/>
              <a:t>L’obbligatorietà è </a:t>
            </a:r>
            <a:r>
              <a:rPr lang="it-IT" b="1" dirty="0" smtClean="0">
                <a:effectLst>
                  <a:outerShdw blurRad="38100" dist="38100" dir="2700000" algn="tl">
                    <a:srgbClr val="000000">
                      <a:alpha val="43137"/>
                    </a:srgbClr>
                  </a:outerShdw>
                </a:effectLst>
              </a:rPr>
              <a:t>in linea con l’evoluzione recente della legislazione penale </a:t>
            </a:r>
            <a:r>
              <a:rPr lang="it-IT" dirty="0" smtClean="0"/>
              <a:t>in materia di confisca, non solo quando concerne il prezzo del reato, secondo la formula dell’art. 240 c.p., ma anche quando ha ad oggetto il profitto del reato.</a:t>
            </a:r>
          </a:p>
          <a:p>
            <a:pPr algn="just" eaLnBrk="1" fontAlgn="auto" hangingPunct="1">
              <a:spcAft>
                <a:spcPts val="0"/>
              </a:spcAft>
              <a:buFont typeface="Arial" pitchFamily="34" charset="0"/>
              <a:buChar char="•"/>
              <a:defRPr/>
            </a:pPr>
            <a:endParaRPr lang="it-IT" dirty="0" smtClean="0"/>
          </a:p>
          <a:p>
            <a:pPr algn="just" eaLnBrk="1" fontAlgn="auto" hangingPunct="1">
              <a:spcAft>
                <a:spcPts val="0"/>
              </a:spcAft>
              <a:buFont typeface="Arial" pitchFamily="34" charset="0"/>
              <a:buChar char="•"/>
              <a:defRPr/>
            </a:pPr>
            <a:r>
              <a:rPr lang="it-IT" dirty="0" smtClean="0"/>
              <a:t>La confisca </a:t>
            </a:r>
            <a:r>
              <a:rPr lang="it-IT" b="1" dirty="0" smtClean="0">
                <a:effectLst>
                  <a:outerShdw blurRad="38100" dist="38100" dir="2700000" algn="tl">
                    <a:srgbClr val="000000">
                      <a:alpha val="43137"/>
                    </a:srgbClr>
                  </a:outerShdw>
                </a:effectLst>
              </a:rPr>
              <a:t>si estende </a:t>
            </a:r>
            <a:r>
              <a:rPr lang="it-IT" dirty="0" smtClean="0"/>
              <a:t>non soltanto ai beni che l’autore apprende dalla sua disponibilità per effetto diretto ed immediato dell’illecito, ma altresì ad ogni altra utilità  indiretta o mediata  derivante dell’attività criminosa </a:t>
            </a:r>
          </a:p>
          <a:p>
            <a:pPr algn="just" eaLnBrk="1" fontAlgn="auto" hangingPunct="1">
              <a:spcAft>
                <a:spcPts val="0"/>
              </a:spcAft>
              <a:buFont typeface="Arial" pitchFamily="34" charset="0"/>
              <a:buChar char="•"/>
              <a:defRPr/>
            </a:pPr>
            <a:endParaRPr lang="it-IT" dirty="0" smtClean="0"/>
          </a:p>
          <a:p>
            <a:pPr algn="just" eaLnBrk="1" fontAlgn="auto" hangingPunct="1">
              <a:spcAft>
                <a:spcPts val="0"/>
              </a:spcAft>
              <a:buFont typeface="Arial" pitchFamily="34" charset="0"/>
              <a:buChar char="•"/>
              <a:defRPr/>
            </a:pPr>
            <a:r>
              <a:rPr lang="it-IT" dirty="0" smtClean="0"/>
              <a:t>L’art. 19, comma 2 prevede che </a:t>
            </a:r>
            <a:r>
              <a:rPr lang="it-IT" i="1" dirty="0" smtClean="0"/>
              <a:t>“quando non è possibile eseguire la confisca del prezzo o profitto del reato, la stessa può avere ad oggetto somme di </a:t>
            </a:r>
            <a:r>
              <a:rPr lang="it-IT" b="1" i="1" dirty="0" smtClean="0">
                <a:effectLst>
                  <a:outerShdw blurRad="38100" dist="38100" dir="2700000" algn="tl">
                    <a:srgbClr val="000000">
                      <a:alpha val="43137"/>
                    </a:srgbClr>
                  </a:outerShdw>
                </a:effectLst>
              </a:rPr>
              <a:t>danaro, beni o altre utilità di valore equivalente</a:t>
            </a:r>
            <a:r>
              <a:rPr lang="it-IT" i="1" dirty="0" smtClean="0"/>
              <a:t> al prezzo o prodotto del reato”</a:t>
            </a:r>
            <a:endParaRPr lang="it-IT" i="1" dirty="0"/>
          </a:p>
        </p:txBody>
      </p:sp>
    </p:spTree>
  </p:cSld>
  <p:clrMapOvr>
    <a:masterClrMapping/>
  </p:clrMapOvr>
  <p:transition>
    <p:wipe dir="d"/>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57188"/>
            <a:ext cx="8229600" cy="785812"/>
          </a:xfrm>
        </p:spPr>
        <p:txBody>
          <a:bodyPr rtlCol="0">
            <a:normAutofit fontScale="90000"/>
          </a:bodyPr>
          <a:lstStyle/>
          <a:p>
            <a:pPr eaLnBrk="1" fontAlgn="auto" hangingPunct="1">
              <a:spcAft>
                <a:spcPts val="0"/>
              </a:spcAft>
              <a:defRPr/>
            </a:pPr>
            <a:r>
              <a:rPr lang="it-IT" dirty="0" smtClean="0"/>
              <a:t/>
            </a:r>
            <a:br>
              <a:rPr lang="it-IT" dirty="0" smtClean="0"/>
            </a:br>
            <a:r>
              <a:rPr lang="it-IT" dirty="0" smtClean="0"/>
              <a:t>SEQUESTRO CONSERVATIVO (art. 54)</a:t>
            </a:r>
            <a:br>
              <a:rPr lang="it-IT" dirty="0" smtClean="0"/>
            </a:br>
            <a:endParaRPr lang="it-IT" dirty="0"/>
          </a:p>
        </p:txBody>
      </p:sp>
      <p:sp>
        <p:nvSpPr>
          <p:cNvPr id="3" name="Segnaposto contenuto 2"/>
          <p:cNvSpPr>
            <a:spLocks noGrp="1"/>
          </p:cNvSpPr>
          <p:nvPr>
            <p:ph idx="1"/>
          </p:nvPr>
        </p:nvSpPr>
        <p:spPr>
          <a:xfrm>
            <a:off x="214313" y="1357313"/>
            <a:ext cx="8572500" cy="5143500"/>
          </a:xfrm>
        </p:spPr>
        <p:txBody>
          <a:bodyPr rtlCol="0">
            <a:normAutofit fontScale="85000" lnSpcReduction="10000"/>
          </a:bodyPr>
          <a:lstStyle/>
          <a:p>
            <a:pPr algn="just" eaLnBrk="1" fontAlgn="auto" hangingPunct="1">
              <a:spcAft>
                <a:spcPts val="0"/>
              </a:spcAft>
              <a:buFont typeface="Arial" pitchFamily="34" charset="0"/>
              <a:buNone/>
              <a:defRPr/>
            </a:pPr>
            <a:r>
              <a:rPr lang="it-IT" dirty="0" smtClean="0"/>
              <a:t>     </a:t>
            </a:r>
            <a:r>
              <a:rPr lang="it-IT" b="1" dirty="0" smtClean="0"/>
              <a:t>Se vi e' fondata ragione di ritenere che manchino o si disperdano le garanzie per il pagamento della sanzione pecuniaria, </a:t>
            </a:r>
            <a:r>
              <a:rPr lang="it-IT" dirty="0" smtClean="0"/>
              <a:t>delle spese del procedimento e di ogni altra somma dovuta all'erario dello Stato, il P.M., in ogni stato e grado del processo di merito, chiede il sequestro conservativo dei beni mobili e immobili dell'ente o delle somme o cose allo stesso dovute. </a:t>
            </a:r>
          </a:p>
          <a:p>
            <a:pPr algn="just" eaLnBrk="1" fontAlgn="auto" hangingPunct="1">
              <a:spcAft>
                <a:spcPts val="0"/>
              </a:spcAft>
              <a:buFont typeface="Arial" pitchFamily="34" charset="0"/>
              <a:buNone/>
              <a:defRPr/>
            </a:pPr>
            <a:endParaRPr lang="it-IT" dirty="0" smtClean="0"/>
          </a:p>
          <a:p>
            <a:pPr algn="just" eaLnBrk="1" fontAlgn="auto" hangingPunct="1">
              <a:spcAft>
                <a:spcPts val="0"/>
              </a:spcAft>
              <a:buFont typeface="Arial" pitchFamily="34" charset="0"/>
              <a:buNone/>
              <a:defRPr/>
            </a:pPr>
            <a:r>
              <a:rPr lang="it-IT" dirty="0" smtClean="0"/>
              <a:t>     Si osservano le disposizioni di cui agli articoli 316, comma 4 (privilegio), 317 (forma del provvedimento e competenza), 318 (riesame), 319 (offerta di cauzione) e 320 (esecuzione) del codice di procedura penale, in quanto applicabili.</a:t>
            </a:r>
            <a:endParaRPr lang="it-IT" dirty="0"/>
          </a:p>
        </p:txBody>
      </p:sp>
    </p:spTree>
  </p:cSld>
  <p:clrMapOvr>
    <a:masterClrMapping/>
  </p:clrMapOvr>
  <p:transition>
    <p:wipe dir="d"/>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Autofit/>
          </a:bodyPr>
          <a:lstStyle/>
          <a:p>
            <a:pPr eaLnBrk="1" fontAlgn="auto" hangingPunct="1">
              <a:spcAft>
                <a:spcPts val="0"/>
              </a:spcAft>
              <a:defRPr/>
            </a:pPr>
            <a:r>
              <a:rPr lang="it-IT" sz="4800" b="1" dirty="0" smtClean="0">
                <a:effectLst>
                  <a:outerShdw blurRad="38100" dist="38100" dir="2700000" algn="tl">
                    <a:srgbClr val="000000">
                      <a:alpha val="43137"/>
                    </a:srgbClr>
                  </a:outerShdw>
                </a:effectLst>
              </a:rPr>
              <a:t/>
            </a:r>
            <a:br>
              <a:rPr lang="it-IT" sz="4800" b="1" dirty="0" smtClean="0">
                <a:effectLst>
                  <a:outerShdw blurRad="38100" dist="38100" dir="2700000" algn="tl">
                    <a:srgbClr val="000000">
                      <a:alpha val="43137"/>
                    </a:srgbClr>
                  </a:outerShdw>
                </a:effectLst>
              </a:rPr>
            </a:br>
            <a:r>
              <a:rPr lang="it-IT" sz="4800" b="1" dirty="0" smtClean="0">
                <a:effectLst>
                  <a:outerShdw blurRad="38100" dist="38100" dir="2700000" algn="tl">
                    <a:srgbClr val="000000">
                      <a:alpha val="43137"/>
                    </a:srgbClr>
                  </a:outerShdw>
                </a:effectLst>
              </a:rPr>
              <a:t>ARRIVEDERCI</a:t>
            </a:r>
            <a:br>
              <a:rPr lang="it-IT" sz="4800" b="1" dirty="0" smtClean="0">
                <a:effectLst>
                  <a:outerShdw blurRad="38100" dist="38100" dir="2700000" algn="tl">
                    <a:srgbClr val="000000">
                      <a:alpha val="43137"/>
                    </a:srgbClr>
                  </a:outerShdw>
                </a:effectLst>
              </a:rPr>
            </a:br>
            <a:endParaRPr lang="it-IT" sz="4800" dirty="0"/>
          </a:p>
        </p:txBody>
      </p:sp>
      <p:sp>
        <p:nvSpPr>
          <p:cNvPr id="3" name="Segnaposto contenuto 2"/>
          <p:cNvSpPr>
            <a:spLocks noGrp="1"/>
          </p:cNvSpPr>
          <p:nvPr>
            <p:ph idx="1"/>
          </p:nvPr>
        </p:nvSpPr>
        <p:spPr/>
        <p:txBody>
          <a:bodyPr rtlCol="0">
            <a:normAutofit/>
          </a:bodyPr>
          <a:lstStyle/>
          <a:p>
            <a:pPr eaLnBrk="1" fontAlgn="auto" hangingPunct="1">
              <a:spcAft>
                <a:spcPts val="0"/>
              </a:spcAft>
              <a:buFont typeface="Arial" pitchFamily="34" charset="0"/>
              <a:buChar char="•"/>
              <a:defRPr/>
            </a:pPr>
            <a:endParaRPr lang="it-IT" dirty="0" smtClean="0"/>
          </a:p>
          <a:p>
            <a:pPr eaLnBrk="1" fontAlgn="auto" hangingPunct="1">
              <a:spcAft>
                <a:spcPts val="0"/>
              </a:spcAft>
              <a:buFont typeface="Arial" pitchFamily="34" charset="0"/>
              <a:buChar char="•"/>
              <a:defRPr/>
            </a:pPr>
            <a:endParaRPr lang="it-IT" dirty="0"/>
          </a:p>
          <a:p>
            <a:pPr eaLnBrk="1" fontAlgn="auto" hangingPunct="1">
              <a:spcAft>
                <a:spcPts val="0"/>
              </a:spcAft>
              <a:buFont typeface="Arial" pitchFamily="34" charset="0"/>
              <a:buChar char="•"/>
              <a:defRPr/>
            </a:pPr>
            <a:endParaRPr lang="it-IT" dirty="0" smtClean="0"/>
          </a:p>
          <a:p>
            <a:pPr algn="ctr" eaLnBrk="1" fontAlgn="auto" hangingPunct="1">
              <a:spcAft>
                <a:spcPts val="0"/>
              </a:spcAft>
              <a:buFont typeface="Arial" pitchFamily="34" charset="0"/>
              <a:buNone/>
              <a:defRPr/>
            </a:pPr>
            <a:r>
              <a:rPr lang="it-IT" dirty="0" smtClean="0"/>
              <a:t>      </a:t>
            </a:r>
            <a:r>
              <a:rPr lang="it-IT" sz="3600" b="1" dirty="0" smtClean="0">
                <a:effectLst>
                  <a:outerShdw blurRad="38100" dist="38100" dir="2700000" algn="tl">
                    <a:srgbClr val="000000">
                      <a:alpha val="43137"/>
                    </a:srgbClr>
                  </a:outerShdw>
                </a:effectLst>
              </a:rPr>
              <a:t>GRAZIE PER LA CORTESE ATTENZIONE</a:t>
            </a:r>
          </a:p>
          <a:p>
            <a:pPr eaLnBrk="1" fontAlgn="auto" hangingPunct="1">
              <a:spcAft>
                <a:spcPts val="0"/>
              </a:spcAft>
              <a:buFont typeface="Arial" pitchFamily="34" charset="0"/>
              <a:buNone/>
              <a:defRPr/>
            </a:pPr>
            <a:endParaRPr lang="it-IT" sz="3600" b="1" dirty="0">
              <a:effectLst>
                <a:outerShdw blurRad="38100" dist="38100" dir="2700000" algn="tl">
                  <a:srgbClr val="000000">
                    <a:alpha val="43137"/>
                  </a:srgbClr>
                </a:outerShdw>
              </a:effectLst>
            </a:endParaRPr>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olo 1"/>
          <p:cNvSpPr>
            <a:spLocks noGrp="1"/>
          </p:cNvSpPr>
          <p:nvPr>
            <p:ph type="title"/>
          </p:nvPr>
        </p:nvSpPr>
        <p:spPr>
          <a:xfrm>
            <a:off x="285750" y="357188"/>
            <a:ext cx="8572500" cy="1143000"/>
          </a:xfrm>
        </p:spPr>
        <p:txBody>
          <a:bodyPr/>
          <a:lstStyle/>
          <a:p>
            <a:pPr eaLnBrk="1" hangingPunct="1"/>
            <a:r>
              <a:rPr lang="it-IT" sz="4000" b="1" smtClean="0"/>
              <a:t>Discussa natura della responsabilità  </a:t>
            </a:r>
            <a:endParaRPr lang="it-IT" b="1" smtClean="0"/>
          </a:p>
        </p:txBody>
      </p:sp>
      <p:sp>
        <p:nvSpPr>
          <p:cNvPr id="3" name="Segnaposto contenuto 2"/>
          <p:cNvSpPr>
            <a:spLocks noGrp="1"/>
          </p:cNvSpPr>
          <p:nvPr>
            <p:ph idx="1"/>
          </p:nvPr>
        </p:nvSpPr>
        <p:spPr>
          <a:xfrm>
            <a:off x="214313" y="1600200"/>
            <a:ext cx="8715375" cy="5257800"/>
          </a:xfrm>
        </p:spPr>
        <p:txBody>
          <a:bodyPr>
            <a:normAutofit/>
          </a:bodyPr>
          <a:lstStyle/>
          <a:p>
            <a:pPr marL="536575" lvl="1" indent="-457200" algn="just" eaLnBrk="1" hangingPunct="1">
              <a:lnSpc>
                <a:spcPct val="80000"/>
              </a:lnSpc>
              <a:spcBef>
                <a:spcPct val="50000"/>
              </a:spcBef>
              <a:buFont typeface="Arial" charset="0"/>
              <a:buNone/>
              <a:defRPr/>
            </a:pPr>
            <a:r>
              <a:rPr lang="it-IT" sz="2600" smtClean="0"/>
              <a:t>      </a:t>
            </a:r>
            <a:r>
              <a:rPr lang="it-IT" sz="2600" b="1" smtClean="0">
                <a:effectLst>
                  <a:outerShdw blurRad="38100" dist="38100" dir="2700000" algn="tl">
                    <a:srgbClr val="C0C0C0"/>
                  </a:outerShdw>
                </a:effectLst>
              </a:rPr>
              <a:t>La competenza a conoscere gli illeciti amministrativi </a:t>
            </a:r>
            <a:r>
              <a:rPr lang="it-IT" sz="2600" smtClean="0"/>
              <a:t>dell’ente appartiene al giudice penale competente per i reati dai quali gli stessi dipendono. </a:t>
            </a:r>
          </a:p>
          <a:p>
            <a:pPr marL="536575" lvl="1" indent="-457200" algn="just" eaLnBrk="1" hangingPunct="1">
              <a:lnSpc>
                <a:spcPct val="80000"/>
              </a:lnSpc>
              <a:spcBef>
                <a:spcPct val="50000"/>
              </a:spcBef>
              <a:buFont typeface="Arial" charset="0"/>
              <a:buNone/>
              <a:defRPr/>
            </a:pPr>
            <a:r>
              <a:rPr lang="it-IT" sz="2600" smtClean="0"/>
              <a:t>      All’ente si applicano </a:t>
            </a:r>
            <a:r>
              <a:rPr lang="it-IT" sz="2600" b="1" smtClean="0">
                <a:effectLst>
                  <a:outerShdw blurRad="38100" dist="38100" dir="2700000" algn="tl">
                    <a:srgbClr val="C0C0C0"/>
                  </a:outerShdw>
                </a:effectLst>
              </a:rPr>
              <a:t>le disposizioni processuali relative all’imputato</a:t>
            </a:r>
            <a:r>
              <a:rPr lang="it-IT" sz="2600" smtClean="0"/>
              <a:t> in quanto compatibili</a:t>
            </a:r>
          </a:p>
          <a:p>
            <a:pPr marL="536575" lvl="1" indent="-457200" algn="just" eaLnBrk="1" hangingPunct="1">
              <a:lnSpc>
                <a:spcPct val="80000"/>
              </a:lnSpc>
              <a:spcBef>
                <a:spcPct val="50000"/>
              </a:spcBef>
              <a:buFont typeface="Arial" charset="0"/>
              <a:buNone/>
              <a:defRPr/>
            </a:pPr>
            <a:endParaRPr lang="it-IT" sz="2600" smtClean="0"/>
          </a:p>
          <a:p>
            <a:pPr marL="536575" lvl="1" indent="-457200" algn="ctr" eaLnBrk="1" hangingPunct="1">
              <a:lnSpc>
                <a:spcPct val="80000"/>
              </a:lnSpc>
              <a:spcBef>
                <a:spcPct val="50000"/>
              </a:spcBef>
              <a:buFont typeface="Arial" charset="0"/>
              <a:buNone/>
              <a:defRPr/>
            </a:pPr>
            <a:r>
              <a:rPr lang="it-IT" sz="2600" b="1" i="1" smtClean="0">
                <a:latin typeface="Andalus"/>
                <a:ea typeface="Andalus"/>
                <a:cs typeface="Andalus"/>
              </a:rPr>
              <a:t>Di che responsabilità si tratta allora?</a:t>
            </a:r>
          </a:p>
          <a:p>
            <a:pPr marL="536575" lvl="1" indent="-457200" algn="just" eaLnBrk="1" hangingPunct="1">
              <a:lnSpc>
                <a:spcPct val="80000"/>
              </a:lnSpc>
              <a:spcBef>
                <a:spcPct val="50000"/>
              </a:spcBef>
              <a:buFontTx/>
              <a:buAutoNum type="alphaUcPeriod"/>
              <a:defRPr/>
            </a:pPr>
            <a:r>
              <a:rPr lang="it-IT" sz="2600" smtClean="0"/>
              <a:t> Responsabilità amministrativa</a:t>
            </a:r>
          </a:p>
          <a:p>
            <a:pPr marL="536575" lvl="1" indent="-457200" algn="just" eaLnBrk="1" hangingPunct="1">
              <a:lnSpc>
                <a:spcPct val="80000"/>
              </a:lnSpc>
              <a:spcBef>
                <a:spcPct val="50000"/>
              </a:spcBef>
              <a:buFontTx/>
              <a:buAutoNum type="alphaUcPeriod"/>
              <a:defRPr/>
            </a:pPr>
            <a:r>
              <a:rPr lang="it-IT" sz="2600" smtClean="0"/>
              <a:t> </a:t>
            </a:r>
            <a:r>
              <a:rPr lang="it-IT" sz="2600" b="1" u="sng" smtClean="0">
                <a:effectLst>
                  <a:outerShdw blurRad="38100" dist="38100" dir="2700000" algn="tl">
                    <a:srgbClr val="C0C0C0"/>
                  </a:outerShdw>
                </a:effectLst>
              </a:rPr>
              <a:t>Responsabilità penale</a:t>
            </a:r>
          </a:p>
          <a:p>
            <a:pPr marL="536575" lvl="1" indent="-457200" algn="just" eaLnBrk="1" hangingPunct="1">
              <a:lnSpc>
                <a:spcPct val="80000"/>
              </a:lnSpc>
              <a:spcBef>
                <a:spcPct val="50000"/>
              </a:spcBef>
              <a:buFontTx/>
              <a:buAutoNum type="alphaUcPeriod"/>
              <a:defRPr/>
            </a:pPr>
            <a:r>
              <a:rPr lang="it-IT" sz="2600" i="1" smtClean="0"/>
              <a:t>Terzo genere</a:t>
            </a:r>
            <a:r>
              <a:rPr lang="it-IT" sz="2600" smtClean="0"/>
              <a:t> di responsabilità che coniuga i tratti essenziali del sistema penale con quelli del sistema amministrativo</a:t>
            </a:r>
          </a:p>
          <a:p>
            <a:pPr algn="just" eaLnBrk="1" hangingPunct="1">
              <a:lnSpc>
                <a:spcPct val="80000"/>
              </a:lnSpc>
              <a:defRPr/>
            </a:pPr>
            <a:endParaRPr lang="it-IT" sz="3000" smtClean="0"/>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14313"/>
            <a:ext cx="8229600" cy="928687"/>
          </a:xfrm>
        </p:spPr>
        <p:txBody>
          <a:bodyPr rtlCol="0">
            <a:normAutofit/>
          </a:bodyPr>
          <a:lstStyle/>
          <a:p>
            <a:pPr eaLnBrk="1" fontAlgn="auto" hangingPunct="1">
              <a:spcAft>
                <a:spcPts val="0"/>
              </a:spcAft>
              <a:defRPr/>
            </a:pPr>
            <a:r>
              <a:rPr lang="it-IT" b="1" dirty="0" smtClean="0">
                <a:effectLst>
                  <a:outerShdw blurRad="38100" dist="38100" dir="2700000" algn="tl">
                    <a:srgbClr val="000000">
                      <a:alpha val="43137"/>
                    </a:srgbClr>
                  </a:outerShdw>
                </a:effectLst>
              </a:rPr>
              <a:t>Ambito soggettivo di Applicazione</a:t>
            </a:r>
            <a:endParaRPr lang="it-IT"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214313" y="1285875"/>
            <a:ext cx="8572500" cy="5572125"/>
          </a:xfrm>
        </p:spPr>
        <p:txBody>
          <a:bodyPr rtlCol="0">
            <a:normAutofit fontScale="92500" lnSpcReduction="10000"/>
          </a:bodyPr>
          <a:lstStyle/>
          <a:p>
            <a:pPr algn="just" defTabSz="482600" eaLnBrk="1" fontAlgn="auto" hangingPunct="1">
              <a:spcAft>
                <a:spcPts val="0"/>
              </a:spcAft>
              <a:buFont typeface="Arial" pitchFamily="34" charset="0"/>
              <a:buNone/>
              <a:defRPr/>
            </a:pPr>
            <a:r>
              <a:rPr lang="it-IT" sz="3600" b="1" dirty="0" smtClean="0">
                <a:solidFill>
                  <a:srgbClr val="FF6600"/>
                </a:solidFill>
                <a:latin typeface="Garamond" pitchFamily="18" charset="0"/>
              </a:rPr>
              <a:t>QUALI ENTI RISPONDONO?</a:t>
            </a:r>
          </a:p>
          <a:p>
            <a:pPr algn="just" defTabSz="482600" eaLnBrk="1" fontAlgn="auto" hangingPunct="1">
              <a:spcAft>
                <a:spcPts val="0"/>
              </a:spcAft>
              <a:buClr>
                <a:srgbClr val="CC0000"/>
              </a:buClr>
              <a:buFont typeface="Wingdings" pitchFamily="2" charset="2"/>
              <a:buChar char="Ø"/>
              <a:defRPr/>
            </a:pPr>
            <a:r>
              <a:rPr lang="it-IT" b="1" dirty="0" smtClean="0">
                <a:latin typeface="Garamond" pitchFamily="18" charset="0"/>
              </a:rPr>
              <a:t> </a:t>
            </a:r>
            <a:r>
              <a:rPr lang="it-IT" sz="3000" b="1" dirty="0" smtClean="0">
                <a:latin typeface="Garamond" pitchFamily="18" charset="0"/>
              </a:rPr>
              <a:t>enti privati forniti di personalità giuridica</a:t>
            </a:r>
          </a:p>
          <a:p>
            <a:pPr algn="just" defTabSz="482600" eaLnBrk="1" fontAlgn="auto" hangingPunct="1">
              <a:spcAft>
                <a:spcPts val="0"/>
              </a:spcAft>
              <a:buClr>
                <a:srgbClr val="CC0000"/>
              </a:buClr>
              <a:buFont typeface="Wingdings" pitchFamily="2" charset="2"/>
              <a:buChar char="Ø"/>
              <a:defRPr/>
            </a:pPr>
            <a:r>
              <a:rPr lang="it-IT" sz="3000" b="1" dirty="0" smtClean="0">
                <a:latin typeface="Garamond" pitchFamily="18" charset="0"/>
              </a:rPr>
              <a:t> società di qualsiasi forma e dimensioni</a:t>
            </a:r>
          </a:p>
          <a:p>
            <a:pPr algn="just" defTabSz="482600" eaLnBrk="1" fontAlgn="auto" hangingPunct="1">
              <a:spcAft>
                <a:spcPts val="0"/>
              </a:spcAft>
              <a:buClr>
                <a:srgbClr val="CC0000"/>
              </a:buClr>
              <a:buFont typeface="Wingdings" pitchFamily="2" charset="2"/>
              <a:buChar char="Ø"/>
              <a:defRPr/>
            </a:pPr>
            <a:r>
              <a:rPr lang="it-IT" sz="3000" b="1" dirty="0" smtClean="0">
                <a:latin typeface="Garamond" pitchFamily="18" charset="0"/>
              </a:rPr>
              <a:t> associazioni anche non riconosciute</a:t>
            </a:r>
          </a:p>
          <a:p>
            <a:pPr algn="just" defTabSz="482600" eaLnBrk="1" fontAlgn="auto" hangingPunct="1">
              <a:spcAft>
                <a:spcPts val="0"/>
              </a:spcAft>
              <a:buClr>
                <a:srgbClr val="CC0000"/>
              </a:buClr>
              <a:buFont typeface="Wingdings" pitchFamily="2" charset="2"/>
              <a:buChar char="Ø"/>
              <a:defRPr/>
            </a:pPr>
            <a:r>
              <a:rPr lang="it-IT" sz="3000" b="1" dirty="0" smtClean="0">
                <a:latin typeface="Garamond" pitchFamily="18" charset="0"/>
              </a:rPr>
              <a:t> enti pubblici economici che agiscano </a:t>
            </a:r>
            <a:r>
              <a:rPr lang="it-IT" sz="3000" b="1" i="1" dirty="0" smtClean="0">
                <a:latin typeface="Garamond" pitchFamily="18" charset="0"/>
              </a:rPr>
              <a:t>iure </a:t>
            </a:r>
            <a:r>
              <a:rPr lang="it-IT" sz="3000" b="1" i="1" dirty="0" err="1" smtClean="0">
                <a:latin typeface="Garamond" pitchFamily="18" charset="0"/>
              </a:rPr>
              <a:t>privatorum</a:t>
            </a:r>
            <a:endParaRPr lang="it-IT" sz="3000" b="1" i="1" dirty="0" smtClean="0">
              <a:latin typeface="Garamond" pitchFamily="18" charset="0"/>
            </a:endParaRPr>
          </a:p>
          <a:p>
            <a:pPr algn="just" defTabSz="482600" eaLnBrk="1" fontAlgn="auto" hangingPunct="1">
              <a:spcAft>
                <a:spcPts val="0"/>
              </a:spcAft>
              <a:buClr>
                <a:srgbClr val="CC0000"/>
              </a:buClr>
              <a:buFont typeface="Wingdings" pitchFamily="2" charset="2"/>
              <a:buChar char="Ø"/>
              <a:defRPr/>
            </a:pPr>
            <a:endParaRPr lang="it-IT" b="1" i="1" dirty="0" smtClean="0">
              <a:latin typeface="Garamond" pitchFamily="18" charset="0"/>
            </a:endParaRPr>
          </a:p>
          <a:p>
            <a:pPr algn="just" defTabSz="482600" eaLnBrk="1" fontAlgn="auto" hangingPunct="1">
              <a:spcAft>
                <a:spcPts val="0"/>
              </a:spcAft>
              <a:buClr>
                <a:srgbClr val="FF6600"/>
              </a:buClr>
              <a:buFont typeface="Arial" pitchFamily="34" charset="0"/>
              <a:buNone/>
              <a:defRPr/>
            </a:pPr>
            <a:r>
              <a:rPr lang="it-IT" sz="3500" b="1" dirty="0" smtClean="0">
                <a:solidFill>
                  <a:srgbClr val="CC0000"/>
                </a:solidFill>
                <a:latin typeface="Garamond" pitchFamily="18" charset="0"/>
              </a:rPr>
              <a:t>QUALI ENTI SONO ESCLUSI?</a:t>
            </a:r>
          </a:p>
          <a:p>
            <a:pPr algn="just" defTabSz="482600" eaLnBrk="1" fontAlgn="auto" hangingPunct="1">
              <a:spcAft>
                <a:spcPts val="0"/>
              </a:spcAft>
              <a:buClr>
                <a:srgbClr val="CC0000"/>
              </a:buClr>
              <a:buFont typeface="Wingdings" pitchFamily="2" charset="2"/>
              <a:buChar char="Ø"/>
              <a:defRPr/>
            </a:pPr>
            <a:r>
              <a:rPr lang="it-IT" sz="2800" b="1" dirty="0" smtClean="0">
                <a:solidFill>
                  <a:srgbClr val="FF6600"/>
                </a:solidFill>
                <a:latin typeface="Garamond" pitchFamily="18" charset="0"/>
              </a:rPr>
              <a:t> </a:t>
            </a:r>
            <a:r>
              <a:rPr lang="it-IT" sz="3000" b="1" dirty="0" smtClean="0">
                <a:latin typeface="Garamond" pitchFamily="18" charset="0"/>
              </a:rPr>
              <a:t>Stato ed enti pubblici territoriali</a:t>
            </a:r>
          </a:p>
          <a:p>
            <a:pPr algn="just" defTabSz="482600" eaLnBrk="1" fontAlgn="auto" hangingPunct="1">
              <a:spcAft>
                <a:spcPts val="0"/>
              </a:spcAft>
              <a:buClr>
                <a:srgbClr val="CC0000"/>
              </a:buClr>
              <a:buFont typeface="Wingdings" pitchFamily="2" charset="2"/>
              <a:buChar char="Ø"/>
              <a:defRPr/>
            </a:pPr>
            <a:r>
              <a:rPr lang="it-IT" sz="3000" b="1" dirty="0" smtClean="0">
                <a:latin typeface="Garamond" pitchFamily="18" charset="0"/>
              </a:rPr>
              <a:t> enti pubblici non economici</a:t>
            </a:r>
          </a:p>
          <a:p>
            <a:pPr algn="just" defTabSz="482600" eaLnBrk="1" fontAlgn="auto" hangingPunct="1">
              <a:spcAft>
                <a:spcPts val="0"/>
              </a:spcAft>
              <a:buClr>
                <a:srgbClr val="CC0000"/>
              </a:buClr>
              <a:buFont typeface="Wingdings" pitchFamily="2" charset="2"/>
              <a:buChar char="Ø"/>
              <a:defRPr/>
            </a:pPr>
            <a:r>
              <a:rPr lang="it-IT" sz="3000" b="1" dirty="0" smtClean="0">
                <a:latin typeface="Garamond" pitchFamily="18" charset="0"/>
              </a:rPr>
              <a:t>Enti che svolgono funzioni di rilievo costituzionale</a:t>
            </a:r>
          </a:p>
          <a:p>
            <a:pPr algn="just" defTabSz="482600" eaLnBrk="1" fontAlgn="auto" hangingPunct="1">
              <a:spcAft>
                <a:spcPts val="0"/>
              </a:spcAft>
              <a:buClr>
                <a:srgbClr val="CC0000"/>
              </a:buClr>
              <a:buFont typeface="Wingdings" pitchFamily="2" charset="2"/>
              <a:buChar char="Ø"/>
              <a:defRPr/>
            </a:pPr>
            <a:endParaRPr lang="it-IT" sz="2800" b="1" dirty="0" smtClean="0">
              <a:latin typeface="Garamond" pitchFamily="18" charset="0"/>
            </a:endParaRPr>
          </a:p>
          <a:p>
            <a:pPr algn="just" defTabSz="482600" eaLnBrk="1" fontAlgn="auto" hangingPunct="1">
              <a:spcAft>
                <a:spcPts val="0"/>
              </a:spcAft>
              <a:buClr>
                <a:srgbClr val="CC0000"/>
              </a:buClr>
              <a:buFont typeface="Wingdings" pitchFamily="2" charset="2"/>
              <a:buChar char="Ø"/>
              <a:defRPr/>
            </a:pPr>
            <a:endParaRPr lang="it-IT" sz="2800" b="1" dirty="0" smtClean="0">
              <a:solidFill>
                <a:srgbClr val="FF6600"/>
              </a:solidFill>
              <a:latin typeface="Garamond" pitchFamily="18" charset="0"/>
            </a:endParaRPr>
          </a:p>
          <a:p>
            <a:pPr eaLnBrk="1" fontAlgn="auto" hangingPunct="1">
              <a:spcAft>
                <a:spcPts val="0"/>
              </a:spcAft>
              <a:buFont typeface="Arial" pitchFamily="34" charset="0"/>
              <a:buChar char="•"/>
              <a:defRPr/>
            </a:pPr>
            <a:endParaRPr lang="it-IT" dirty="0"/>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eaLnBrk="1" fontAlgn="auto" hangingPunct="1">
              <a:spcAft>
                <a:spcPts val="0"/>
              </a:spcAft>
              <a:defRPr/>
            </a:pPr>
            <a:r>
              <a:rPr lang="it-IT" b="1" dirty="0" smtClean="0">
                <a:effectLst>
                  <a:outerShdw blurRad="38100" dist="38100" dir="2700000" algn="tl">
                    <a:srgbClr val="000000">
                      <a:alpha val="43137"/>
                    </a:srgbClr>
                  </a:outerShdw>
                </a:effectLst>
              </a:rPr>
              <a:t>Il Presupposto oggettivo per la responsabilità dell’ente</a:t>
            </a:r>
            <a:endParaRPr lang="it-IT"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214313" y="1600200"/>
            <a:ext cx="8643937" cy="4972050"/>
          </a:xfrm>
        </p:spPr>
        <p:txBody>
          <a:bodyPr rtlCol="0">
            <a:normAutofit fontScale="92500" lnSpcReduction="20000"/>
          </a:bodyPr>
          <a:lstStyle/>
          <a:p>
            <a:pPr algn="just" eaLnBrk="1" fontAlgn="auto" hangingPunct="1">
              <a:spcAft>
                <a:spcPts val="0"/>
              </a:spcAft>
              <a:buFont typeface="Arial" pitchFamily="34" charset="0"/>
              <a:buNone/>
              <a:defRPr/>
            </a:pPr>
            <a:r>
              <a:rPr lang="it-IT" b="1" dirty="0" smtClean="0"/>
              <a:t>    L’ENTE E’ RESPONSABILE PER I REATI COMMESSI NEL SUO INTERESSE O A SUO VANTAGGIO:</a:t>
            </a:r>
          </a:p>
          <a:p>
            <a:pPr algn="just" eaLnBrk="1" fontAlgn="auto" hangingPunct="1">
              <a:spcAft>
                <a:spcPts val="0"/>
              </a:spcAft>
              <a:buFont typeface="Arial" pitchFamily="34" charset="0"/>
              <a:buChar char="•"/>
              <a:defRPr/>
            </a:pPr>
            <a:endParaRPr lang="it-IT" dirty="0" smtClean="0"/>
          </a:p>
          <a:p>
            <a:pPr algn="just" eaLnBrk="1" fontAlgn="auto" hangingPunct="1">
              <a:spcAft>
                <a:spcPts val="0"/>
              </a:spcAft>
              <a:buFont typeface="Arial" pitchFamily="34" charset="0"/>
              <a:buChar char="•"/>
              <a:defRPr/>
            </a:pPr>
            <a:r>
              <a:rPr lang="it-IT" b="1" dirty="0" smtClean="0"/>
              <a:t>SIA DA PERSONE CHE SONO IN UNA POSIZIONE APICALE</a:t>
            </a:r>
            <a:r>
              <a:rPr lang="it-IT" dirty="0" smtClean="0"/>
              <a:t> (persone che rivestono funzioni di rappresentanza, di amministrazione, o di direzione dell’Ente o di una sua unità organizzativa dotata di autonomia finanziaria e funzionale);</a:t>
            </a:r>
          </a:p>
          <a:p>
            <a:pPr algn="just" eaLnBrk="1" fontAlgn="auto" hangingPunct="1">
              <a:spcAft>
                <a:spcPts val="0"/>
              </a:spcAft>
              <a:buFont typeface="Arial" pitchFamily="34" charset="0"/>
              <a:buChar char="•"/>
              <a:defRPr/>
            </a:pPr>
            <a:endParaRPr lang="it-IT" dirty="0" smtClean="0"/>
          </a:p>
          <a:p>
            <a:pPr algn="just" eaLnBrk="1" fontAlgn="auto" hangingPunct="1">
              <a:spcAft>
                <a:spcPts val="0"/>
              </a:spcAft>
              <a:buFont typeface="Arial" pitchFamily="34" charset="0"/>
              <a:buChar char="•"/>
              <a:defRPr/>
            </a:pPr>
            <a:r>
              <a:rPr lang="it-IT" b="1" dirty="0" smtClean="0"/>
              <a:t>SIA DA PERSONE SOTTOPOSTE</a:t>
            </a:r>
            <a:r>
              <a:rPr lang="it-IT" dirty="0" smtClean="0"/>
              <a:t>, NELL’AMBITO DELL’ENTE, ALLA DIREZIONE O VIGILANZA </a:t>
            </a:r>
            <a:r>
              <a:rPr lang="it-IT" dirty="0" err="1" smtClean="0"/>
              <a:t>DI</a:t>
            </a:r>
            <a:r>
              <a:rPr lang="it-IT" dirty="0" smtClean="0"/>
              <a:t> UNA DELLE FIGURE PROFESSIONALI </a:t>
            </a:r>
            <a:r>
              <a:rPr lang="it-IT" dirty="0" err="1" smtClean="0"/>
              <a:t>DI</a:t>
            </a:r>
            <a:r>
              <a:rPr lang="it-IT" dirty="0" smtClean="0"/>
              <a:t> CUI SOPRA.</a:t>
            </a:r>
            <a:endParaRPr lang="it-IT" dirty="0"/>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eaLnBrk="1" fontAlgn="auto" hangingPunct="1">
              <a:spcAft>
                <a:spcPts val="0"/>
              </a:spcAft>
              <a:defRPr/>
            </a:pPr>
            <a:r>
              <a:rPr lang="it-IT" b="1" dirty="0" err="1" smtClean="0">
                <a:effectLst>
                  <a:outerShdw blurRad="38100" dist="38100" dir="2700000" algn="tl">
                    <a:srgbClr val="000000">
                      <a:alpha val="43137"/>
                    </a:srgbClr>
                  </a:outerShdw>
                </a:effectLst>
              </a:rPr>
              <a:t>D.Lgs</a:t>
            </a:r>
            <a:r>
              <a:rPr lang="it-IT" b="1" dirty="0" smtClean="0">
                <a:effectLst>
                  <a:outerShdw blurRad="38100" dist="38100" dir="2700000" algn="tl">
                    <a:srgbClr val="000000">
                      <a:alpha val="43137"/>
                    </a:srgbClr>
                  </a:outerShdw>
                </a:effectLst>
              </a:rPr>
              <a:t> 231/01 e principi costituzionali</a:t>
            </a:r>
            <a:endParaRPr lang="it-IT"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214313" y="1357313"/>
            <a:ext cx="8715375" cy="5286375"/>
          </a:xfrm>
        </p:spPr>
        <p:txBody>
          <a:bodyPr rtlCol="0">
            <a:normAutofit fontScale="92500" lnSpcReduction="20000"/>
          </a:bodyPr>
          <a:lstStyle/>
          <a:p>
            <a:pPr algn="just" eaLnBrk="1" fontAlgn="auto" hangingPunct="1">
              <a:spcAft>
                <a:spcPts val="0"/>
              </a:spcAft>
              <a:buFont typeface="Arial" pitchFamily="34" charset="0"/>
              <a:buNone/>
              <a:defRPr/>
            </a:pPr>
            <a:r>
              <a:rPr lang="it-IT" sz="2800" dirty="0" smtClean="0"/>
              <a:t>    NUOVA LETTURA DELL’ART. 27 DELLA COSTITUZIONE (1° comma): “la responsabilità penale è personale”</a:t>
            </a:r>
          </a:p>
          <a:p>
            <a:pPr algn="just" eaLnBrk="1" fontAlgn="auto" hangingPunct="1">
              <a:spcAft>
                <a:spcPts val="0"/>
              </a:spcAft>
              <a:buFont typeface="Arial" pitchFamily="34" charset="0"/>
              <a:buChar char="•"/>
              <a:defRPr/>
            </a:pPr>
            <a:endParaRPr lang="it-IT" sz="2800" dirty="0" smtClean="0"/>
          </a:p>
          <a:p>
            <a:pPr algn="just" eaLnBrk="1" fontAlgn="auto" hangingPunct="1">
              <a:spcAft>
                <a:spcPts val="0"/>
              </a:spcAft>
              <a:buFont typeface="Arial" pitchFamily="34" charset="0"/>
              <a:buNone/>
              <a:defRPr/>
            </a:pPr>
            <a:r>
              <a:rPr lang="it-IT" sz="2800" dirty="0" smtClean="0"/>
              <a:t>    SUPERAMENTO DEL PRINCIPIO EREDITATO DAL DIRITTO ROMANO </a:t>
            </a:r>
            <a:r>
              <a:rPr lang="it-IT" sz="2400" i="1" dirty="0" smtClean="0"/>
              <a:t>(da ultimo, Cass. Pen., Sezioni Unite, 27 marzo 2008, n. 26654):</a:t>
            </a:r>
          </a:p>
          <a:p>
            <a:pPr algn="just" eaLnBrk="1" fontAlgn="auto" hangingPunct="1">
              <a:spcAft>
                <a:spcPts val="0"/>
              </a:spcAft>
              <a:buFont typeface="Arial" pitchFamily="34" charset="0"/>
              <a:buChar char="•"/>
              <a:defRPr/>
            </a:pPr>
            <a:endParaRPr lang="it-IT" sz="2800" dirty="0" smtClean="0"/>
          </a:p>
          <a:p>
            <a:pPr algn="just" eaLnBrk="1" fontAlgn="auto" hangingPunct="1">
              <a:spcAft>
                <a:spcPts val="0"/>
              </a:spcAft>
              <a:buFont typeface="Arial" pitchFamily="34" charset="0"/>
              <a:buNone/>
              <a:defRPr/>
            </a:pPr>
            <a:r>
              <a:rPr lang="it-IT" sz="2800" dirty="0" smtClean="0"/>
              <a:t>                 </a:t>
            </a:r>
            <a:r>
              <a:rPr lang="it-IT" sz="2800" b="1" u="sng" dirty="0" smtClean="0"/>
              <a:t>“SOCIETAS DELINQUERE NON POTEST”</a:t>
            </a:r>
          </a:p>
          <a:p>
            <a:pPr algn="just" eaLnBrk="1" fontAlgn="auto" hangingPunct="1">
              <a:spcAft>
                <a:spcPts val="0"/>
              </a:spcAft>
              <a:buFont typeface="Arial" pitchFamily="34" charset="0"/>
              <a:buNone/>
              <a:defRPr/>
            </a:pPr>
            <a:r>
              <a:rPr lang="it-IT" sz="2800" dirty="0" smtClean="0"/>
              <a:t>     </a:t>
            </a:r>
          </a:p>
          <a:p>
            <a:pPr algn="just" eaLnBrk="1" fontAlgn="auto" hangingPunct="1">
              <a:spcAft>
                <a:spcPts val="0"/>
              </a:spcAft>
              <a:buFont typeface="Arial" pitchFamily="34" charset="0"/>
              <a:buNone/>
              <a:defRPr/>
            </a:pPr>
            <a:r>
              <a:rPr lang="it-IT" sz="2800" dirty="0" smtClean="0"/>
              <a:t>     Per superare lo sbarramento dell'articolo 27 della Costituzione </a:t>
            </a:r>
            <a:r>
              <a:rPr lang="it-IT" sz="2800" b="1" dirty="0" smtClean="0"/>
              <a:t>è stata rivalutata la teoria organicistica</a:t>
            </a:r>
            <a:r>
              <a:rPr lang="it-IT" sz="2800" dirty="0" smtClean="0"/>
              <a:t>, attribuendo all'ente un obbligo generale di prevenzione di alcuni reati e quindi un dovere di auto-organizzazione, idoneo a impedire o limitare l'evento criminoso.</a:t>
            </a:r>
            <a:endParaRPr lang="it-IT" sz="2800" dirty="0"/>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4313" y="214313"/>
            <a:ext cx="8643937" cy="1143000"/>
          </a:xfrm>
        </p:spPr>
        <p:txBody>
          <a:bodyPr rtlCol="0">
            <a:normAutofit fontScale="90000"/>
          </a:bodyPr>
          <a:lstStyle/>
          <a:p>
            <a:pPr eaLnBrk="1" fontAlgn="auto" hangingPunct="1">
              <a:spcAft>
                <a:spcPts val="0"/>
              </a:spcAft>
              <a:defRPr/>
            </a:pPr>
            <a:r>
              <a:rPr lang="it-IT" dirty="0" smtClean="0"/>
              <a:t>Aspetti processuali nell’accertamento della responsabilità - </a:t>
            </a:r>
            <a:r>
              <a:rPr lang="it-IT" dirty="0" err="1" smtClean="0"/>
              <a:t>D.lgs</a:t>
            </a:r>
            <a:r>
              <a:rPr lang="it-IT" dirty="0" smtClean="0"/>
              <a:t> 231/01</a:t>
            </a:r>
            <a:endParaRPr lang="it-IT" dirty="0"/>
          </a:p>
        </p:txBody>
      </p:sp>
      <p:sp>
        <p:nvSpPr>
          <p:cNvPr id="3" name="Segnaposto contenuto 2"/>
          <p:cNvSpPr>
            <a:spLocks noGrp="1"/>
          </p:cNvSpPr>
          <p:nvPr>
            <p:ph idx="1"/>
          </p:nvPr>
        </p:nvSpPr>
        <p:spPr>
          <a:xfrm>
            <a:off x="214313" y="1357313"/>
            <a:ext cx="8715375" cy="5500687"/>
          </a:xfrm>
        </p:spPr>
        <p:txBody>
          <a:bodyPr rtlCol="0">
            <a:normAutofit fontScale="85000" lnSpcReduction="10000"/>
          </a:bodyPr>
          <a:lstStyle/>
          <a:p>
            <a:pPr algn="just" eaLnBrk="1" fontAlgn="auto" hangingPunct="1">
              <a:spcAft>
                <a:spcPts val="0"/>
              </a:spcAft>
              <a:buFont typeface="Arial" pitchFamily="34" charset="0"/>
              <a:buChar char="•"/>
              <a:defRPr/>
            </a:pPr>
            <a:endParaRPr lang="it-IT" dirty="0" smtClean="0"/>
          </a:p>
          <a:p>
            <a:pPr algn="just" eaLnBrk="1" fontAlgn="auto" hangingPunct="1">
              <a:spcAft>
                <a:spcPts val="0"/>
              </a:spcAft>
              <a:buFont typeface="Arial" pitchFamily="34" charset="0"/>
              <a:buChar char="•"/>
              <a:defRPr/>
            </a:pPr>
            <a:r>
              <a:rPr lang="it-IT" dirty="0" smtClean="0"/>
              <a:t>Nell’accertamento delle responsabilità delle imprese </a:t>
            </a:r>
            <a:r>
              <a:rPr lang="it-IT" b="1" dirty="0" smtClean="0"/>
              <a:t>si seguono le regole del processo penale</a:t>
            </a:r>
          </a:p>
          <a:p>
            <a:pPr algn="just" eaLnBrk="1" fontAlgn="auto" hangingPunct="1">
              <a:spcAft>
                <a:spcPts val="0"/>
              </a:spcAft>
              <a:buFont typeface="Arial" pitchFamily="34" charset="0"/>
              <a:buChar char="•"/>
              <a:defRPr/>
            </a:pPr>
            <a:endParaRPr lang="it-IT" dirty="0" smtClean="0"/>
          </a:p>
          <a:p>
            <a:pPr algn="just" eaLnBrk="1" fontAlgn="auto" hangingPunct="1">
              <a:spcAft>
                <a:spcPts val="0"/>
              </a:spcAft>
              <a:buFont typeface="Arial" pitchFamily="34" charset="0"/>
              <a:buChar char="•"/>
              <a:defRPr/>
            </a:pPr>
            <a:r>
              <a:rPr lang="it-IT" dirty="0" smtClean="0"/>
              <a:t>All’ente si applicano </a:t>
            </a:r>
            <a:r>
              <a:rPr lang="it-IT" b="1" dirty="0" smtClean="0"/>
              <a:t>le disposizioni processuali relative all’imputato</a:t>
            </a:r>
          </a:p>
          <a:p>
            <a:pPr algn="just" eaLnBrk="1" fontAlgn="auto" hangingPunct="1">
              <a:spcAft>
                <a:spcPts val="0"/>
              </a:spcAft>
              <a:buFont typeface="Arial" pitchFamily="34" charset="0"/>
              <a:buChar char="•"/>
              <a:defRPr/>
            </a:pPr>
            <a:endParaRPr lang="it-IT" dirty="0" smtClean="0"/>
          </a:p>
          <a:p>
            <a:pPr algn="just" eaLnBrk="1" fontAlgn="auto" hangingPunct="1">
              <a:spcAft>
                <a:spcPts val="0"/>
              </a:spcAft>
              <a:buFont typeface="Arial" pitchFamily="34" charset="0"/>
              <a:buChar char="•"/>
              <a:defRPr/>
            </a:pPr>
            <a:r>
              <a:rPr lang="it-IT" dirty="0" smtClean="0"/>
              <a:t>Annotazione del P.M. nel </a:t>
            </a:r>
            <a:r>
              <a:rPr lang="it-IT" b="1" dirty="0" smtClean="0"/>
              <a:t>registro delle notizie di reato</a:t>
            </a:r>
          </a:p>
          <a:p>
            <a:pPr algn="just" eaLnBrk="1" fontAlgn="auto" hangingPunct="1">
              <a:spcAft>
                <a:spcPts val="0"/>
              </a:spcAft>
              <a:buFont typeface="Arial" pitchFamily="34" charset="0"/>
              <a:buChar char="•"/>
              <a:defRPr/>
            </a:pPr>
            <a:endParaRPr lang="it-IT" dirty="0" smtClean="0"/>
          </a:p>
          <a:p>
            <a:pPr algn="just" eaLnBrk="1" fontAlgn="auto" hangingPunct="1">
              <a:spcAft>
                <a:spcPts val="0"/>
              </a:spcAft>
              <a:buFont typeface="Arial" pitchFamily="34" charset="0"/>
              <a:buChar char="•"/>
              <a:defRPr/>
            </a:pPr>
            <a:r>
              <a:rPr lang="it-IT" dirty="0" smtClean="0"/>
              <a:t> invio di una eventuale </a:t>
            </a:r>
            <a:r>
              <a:rPr lang="it-IT" b="1" dirty="0" smtClean="0"/>
              <a:t>informazione di garanzia </a:t>
            </a:r>
            <a:r>
              <a:rPr lang="it-IT" dirty="0" smtClean="0"/>
              <a:t>all’ente</a:t>
            </a:r>
          </a:p>
          <a:p>
            <a:pPr algn="just" eaLnBrk="1" fontAlgn="auto" hangingPunct="1">
              <a:spcAft>
                <a:spcPts val="0"/>
              </a:spcAft>
              <a:buFont typeface="Arial" pitchFamily="34" charset="0"/>
              <a:buChar char="•"/>
              <a:defRPr/>
            </a:pPr>
            <a:endParaRPr lang="it-IT" dirty="0" smtClean="0"/>
          </a:p>
          <a:p>
            <a:pPr algn="just" eaLnBrk="1" fontAlgn="auto" hangingPunct="1">
              <a:spcAft>
                <a:spcPts val="0"/>
              </a:spcAft>
              <a:buFont typeface="Arial" pitchFamily="34" charset="0"/>
              <a:buChar char="•"/>
              <a:defRPr/>
            </a:pPr>
            <a:r>
              <a:rPr lang="it-IT" dirty="0" smtClean="0"/>
              <a:t>l’ente ha </a:t>
            </a:r>
            <a:r>
              <a:rPr lang="it-IT" b="1" dirty="0" smtClean="0"/>
              <a:t>il diritto di partecipare al procedimento penale</a:t>
            </a:r>
          </a:p>
          <a:p>
            <a:pPr eaLnBrk="1" fontAlgn="auto" hangingPunct="1">
              <a:spcAft>
                <a:spcPts val="0"/>
              </a:spcAft>
              <a:buFont typeface="Arial" pitchFamily="34" charset="0"/>
              <a:buChar char="•"/>
              <a:defRPr/>
            </a:pPr>
            <a:endParaRPr lang="it-IT" dirty="0" smtClean="0"/>
          </a:p>
          <a:p>
            <a:pPr eaLnBrk="1" fontAlgn="auto" hangingPunct="1">
              <a:spcAft>
                <a:spcPts val="0"/>
              </a:spcAft>
              <a:buFont typeface="Arial" pitchFamily="34" charset="0"/>
              <a:buChar char="•"/>
              <a:defRPr/>
            </a:pPr>
            <a:endParaRPr lang="it-IT" dirty="0"/>
          </a:p>
        </p:txBody>
      </p:sp>
    </p:spTree>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2003</TotalTime>
  <Words>3461</Words>
  <PresentationFormat>Presentazione su schermo (4:3)</PresentationFormat>
  <Paragraphs>352</Paragraphs>
  <Slides>49</Slides>
  <Notes>0</Notes>
  <HiddenSlides>0</HiddenSlides>
  <MMClips>0</MMClips>
  <ScaleCrop>false</ScaleCrop>
  <HeadingPairs>
    <vt:vector size="6" baseType="variant">
      <vt:variant>
        <vt:lpstr>Caratteri utilizzati</vt:lpstr>
      </vt:variant>
      <vt:variant>
        <vt:i4>6</vt:i4>
      </vt:variant>
      <vt:variant>
        <vt:lpstr>Modello struttura</vt:lpstr>
      </vt:variant>
      <vt:variant>
        <vt:i4>1</vt:i4>
      </vt:variant>
      <vt:variant>
        <vt:lpstr>Titoli diapositive</vt:lpstr>
      </vt:variant>
      <vt:variant>
        <vt:i4>49</vt:i4>
      </vt:variant>
    </vt:vector>
  </HeadingPairs>
  <TitlesOfParts>
    <vt:vector size="56" baseType="lpstr">
      <vt:lpstr>Arial</vt:lpstr>
      <vt:lpstr>Calibri</vt:lpstr>
      <vt:lpstr>Garamond</vt:lpstr>
      <vt:lpstr>Andalus</vt:lpstr>
      <vt:lpstr>Wingdings</vt:lpstr>
      <vt:lpstr>Times New Roman</vt:lpstr>
      <vt:lpstr>Tema di Office</vt:lpstr>
      <vt:lpstr> D.Lvo 231/01  La responsabilità  “penale” delle società  </vt:lpstr>
      <vt:lpstr>In sintesi ………</vt:lpstr>
      <vt:lpstr>Caratteristiche della responsabilità</vt:lpstr>
      <vt:lpstr>Gli aspetti rilevanti della normativa </vt:lpstr>
      <vt:lpstr>Discussa natura della responsabilità  </vt:lpstr>
      <vt:lpstr>Ambito soggettivo di Applicazione</vt:lpstr>
      <vt:lpstr>Il Presupposto oggettivo per la responsabilità dell’ente</vt:lpstr>
      <vt:lpstr>D.Lgs 231/01 e principi costituzionali</vt:lpstr>
      <vt:lpstr>Aspetti processuali nell’accertamento della responsabilità - D.lgs 231/01</vt:lpstr>
      <vt:lpstr> REATI PRESUPPOSTO……. </vt:lpstr>
      <vt:lpstr>Segue….Reati presupposto…</vt:lpstr>
      <vt:lpstr>Altri reati presupposto….</vt:lpstr>
      <vt:lpstr>È esclusa la responsabilità se….. </vt:lpstr>
      <vt:lpstr>Sussistenza della responsabilità </vt:lpstr>
      <vt:lpstr> RILEVANZA PROCESSUALE  DEL MODELLO ORGANIZZATIVO  </vt:lpstr>
      <vt:lpstr>Elementi di un modello organizzativo</vt:lpstr>
      <vt:lpstr>La giurisprudenza….</vt:lpstr>
      <vt:lpstr>Ancora la giurisprudenza….. </vt:lpstr>
      <vt:lpstr> Misure Cautelari e/o accessorie disposte dal Giudice Penale </vt:lpstr>
      <vt:lpstr>LE SANZIONI</vt:lpstr>
      <vt:lpstr>Le sanzioni pecuniarie: </vt:lpstr>
      <vt:lpstr>Le sanzioni Interdittive </vt:lpstr>
      <vt:lpstr>Condizioni per l’applicabilità delle sanzioni interdittive</vt:lpstr>
      <vt:lpstr>APPLICABILITA’ MISURE CAUTELARI</vt:lpstr>
      <vt:lpstr>Iscrizione nel registro delle notizie di reato </vt:lpstr>
      <vt:lpstr> SANZIONI APPLICATE IN VIA CAUTELARE </vt:lpstr>
      <vt:lpstr>La richiesta delle misure cautelari</vt:lpstr>
      <vt:lpstr>Misure cautelari e fumus delicti</vt:lpstr>
      <vt:lpstr>Misure Cautelari e periculum in mora</vt:lpstr>
      <vt:lpstr>sentenza n. 15641 del 10 aprile 2009</vt:lpstr>
      <vt:lpstr>Sospensione delle misure cautelari </vt:lpstr>
      <vt:lpstr>     adeguatezza, proporzionalità e gradualità      </vt:lpstr>
      <vt:lpstr>Cass., sent. 30.9.2010, n. 42701  </vt:lpstr>
      <vt:lpstr>COMMISSARIO GIUDIZIALE (art.15) </vt:lpstr>
      <vt:lpstr>Cass.  Sez. VI sent. 31 maggio 2010, n. 20560  Nesso tra attività sospesa ed illecito accertato</vt:lpstr>
      <vt:lpstr> riparazione delle conseguenze del reato </vt:lpstr>
      <vt:lpstr>Sequestro preventivo nella 231…(art. 53)</vt:lpstr>
      <vt:lpstr>      Cass.pen. sez. II, 17 marzo  2009, n. 13678       </vt:lpstr>
      <vt:lpstr>Concezione estensiva  del sequestro preventivo </vt:lpstr>
      <vt:lpstr>La confisca nella 231…</vt:lpstr>
      <vt:lpstr>Le tipologie di confisca nel d.lgs 231/01</vt:lpstr>
      <vt:lpstr> La confisca preventiva ex art. 6, comma 5, del d.lgs. n. 231/2001 </vt:lpstr>
      <vt:lpstr> La confisca afflittiva ex art. 9 d.lgs. 231/2001  </vt:lpstr>
      <vt:lpstr> La confisca compensativo-riparatoria ex art. 15 del d.lgs. n. 231/2001 </vt:lpstr>
      <vt:lpstr> La confisca riparatorio-compensativa ex art. 17 del d.lgs. n. 231/2001 </vt:lpstr>
      <vt:lpstr> La confisca ex art. 23 del d.lgs. n. 231/2001 </vt:lpstr>
      <vt:lpstr> La confisca obbligatoria e per equivalente ex art. 19 del D.lgs 231/01  </vt:lpstr>
      <vt:lpstr> SEQUESTRO CONSERVATIVO (art. 54) </vt:lpstr>
      <vt:lpstr> ARRIVEDERCI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D.Lgs. 231/2001: RESPONSABILITA’  D’IMPRESA E MODELLI ORGANIZZATIVI</dc:title>
  <dc:creator>AC</dc:creator>
  <cp:lastModifiedBy>Ministero di Giustizia</cp:lastModifiedBy>
  <cp:revision>185</cp:revision>
  <dcterms:created xsi:type="dcterms:W3CDTF">2012-03-17T11:52:53Z</dcterms:created>
  <dcterms:modified xsi:type="dcterms:W3CDTF">2012-04-17T13:20:43Z</dcterms:modified>
</cp:coreProperties>
</file>